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77" r:id="rId2"/>
    <p:sldId id="279" r:id="rId3"/>
    <p:sldId id="257" r:id="rId4"/>
    <p:sldId id="293" r:id="rId5"/>
    <p:sldId id="259" r:id="rId6"/>
    <p:sldId id="294" r:id="rId7"/>
    <p:sldId id="295" r:id="rId8"/>
    <p:sldId id="296" r:id="rId9"/>
    <p:sldId id="297" r:id="rId10"/>
    <p:sldId id="298" r:id="rId11"/>
    <p:sldId id="299" r:id="rId12"/>
    <p:sldId id="300" r:id="rId13"/>
    <p:sldId id="267" r:id="rId14"/>
    <p:sldId id="301" r:id="rId15"/>
    <p:sldId id="302" r:id="rId16"/>
    <p:sldId id="303" r:id="rId17"/>
    <p:sldId id="292" r:id="rId18"/>
    <p:sldId id="28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57F41039-950C-4DEF-A87D-47BD05F4E97B}">
          <p14:sldIdLst>
            <p14:sldId id="277"/>
            <p14:sldId id="279"/>
            <p14:sldId id="257"/>
            <p14:sldId id="293"/>
            <p14:sldId id="259"/>
            <p14:sldId id="294"/>
            <p14:sldId id="295"/>
            <p14:sldId id="296"/>
            <p14:sldId id="297"/>
            <p14:sldId id="298"/>
            <p14:sldId id="299"/>
            <p14:sldId id="300"/>
            <p14:sldId id="267"/>
            <p14:sldId id="301"/>
            <p14:sldId id="302"/>
            <p14:sldId id="303"/>
            <p14:sldId id="292"/>
            <p14:sldId id="28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D2FE"/>
    <a:srgbClr val="FFEFFF"/>
    <a:srgbClr val="FFFBFF"/>
    <a:srgbClr val="A953FF"/>
    <a:srgbClr val="6600CC"/>
    <a:srgbClr val="EFCEFE"/>
    <a:srgbClr val="E0C1FF"/>
    <a:srgbClr val="600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6" d="100"/>
          <a:sy n="76" d="100"/>
        </p:scale>
        <p:origin x="188" y="60"/>
      </p:cViewPr>
      <p:guideLst/>
    </p:cSldViewPr>
  </p:slideViewPr>
  <p:notesTextViewPr>
    <p:cViewPr>
      <p:scale>
        <a:sx n="1" d="1"/>
        <a:sy n="1" d="1"/>
      </p:scale>
      <p:origin x="0" y="0"/>
    </p:cViewPr>
  </p:notesTextViewPr>
  <p:sorterViewPr>
    <p:cViewPr>
      <p:scale>
        <a:sx n="99" d="100"/>
        <a:sy n="9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6B5278-C0F6-49AE-AE44-DCFFFFA117AF}" type="datetimeFigureOut">
              <a:rPr lang="en-MY" smtClean="0"/>
              <a:t>2/6/2022</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676E69-A8B0-4A3F-9C29-ED335E9E8776}" type="slidenum">
              <a:rPr lang="en-MY" smtClean="0"/>
              <a:t>‹#›</a:t>
            </a:fld>
            <a:endParaRPr lang="en-MY"/>
          </a:p>
        </p:txBody>
      </p:sp>
    </p:spTree>
    <p:extLst>
      <p:ext uri="{BB962C8B-B14F-4D97-AF65-F5344CB8AC3E}">
        <p14:creationId xmlns:p14="http://schemas.microsoft.com/office/powerpoint/2010/main" val="4270408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340799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987708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83527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261071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03522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932448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414323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44117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35538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203657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BCA1A35-D7C6-4BE8-9291-7DACF2BCED02}" type="datetimeFigureOut">
              <a:rPr lang="en-MY" smtClean="0"/>
              <a:t>2/6/2022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245491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BCA1A35-D7C6-4BE8-9291-7DACF2BCED02}" type="datetimeFigureOut">
              <a:rPr lang="en-MY" smtClean="0"/>
              <a:t>2/6/2022</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981841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BCA1A35-D7C6-4BE8-9291-7DACF2BCED02}" type="datetimeFigureOut">
              <a:rPr lang="en-MY" smtClean="0"/>
              <a:t>2/6/2022</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1007165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CA1A35-D7C6-4BE8-9291-7DACF2BCED02}" type="datetimeFigureOut">
              <a:rPr lang="en-MY" smtClean="0"/>
              <a:t>2/6/2022</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009455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CA1A35-D7C6-4BE8-9291-7DACF2BCED02}" type="datetimeFigureOut">
              <a:rPr lang="en-MY" smtClean="0"/>
              <a:t>2/6/2022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06041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CA1A35-D7C6-4BE8-9291-7DACF2BCED02}" type="datetimeFigureOut">
              <a:rPr lang="en-MY" smtClean="0"/>
              <a:t>2/6/2022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993933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BCA1A35-D7C6-4BE8-9291-7DACF2BCED02}" type="datetimeFigureOut">
              <a:rPr lang="en-MY" smtClean="0"/>
              <a:t>2/6/2022</a:t>
            </a:fld>
            <a:endParaRPr lang="en-MY"/>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B120495-3E74-4589-909C-F5D9E1606AAD}" type="slidenum">
              <a:rPr lang="en-MY" smtClean="0"/>
              <a:t>‹#›</a:t>
            </a:fld>
            <a:endParaRPr lang="en-MY"/>
          </a:p>
        </p:txBody>
      </p:sp>
    </p:spTree>
    <p:extLst>
      <p:ext uri="{BB962C8B-B14F-4D97-AF65-F5344CB8AC3E}">
        <p14:creationId xmlns:p14="http://schemas.microsoft.com/office/powerpoint/2010/main" val="7503011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3B89B1-1B8D-43DA-9125-8454C3E046F2}"/>
              </a:ext>
            </a:extLst>
          </p:cNvPr>
          <p:cNvSpPr/>
          <p:nvPr/>
        </p:nvSpPr>
        <p:spPr>
          <a:xfrm>
            <a:off x="0" y="2405108"/>
            <a:ext cx="8702566" cy="158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pic>
        <p:nvPicPr>
          <p:cNvPr id="11" name="Picture 10">
            <a:extLst>
              <a:ext uri="{FF2B5EF4-FFF2-40B4-BE49-F238E27FC236}">
                <a16:creationId xmlns:a16="http://schemas.microsoft.com/office/drawing/2014/main" id="{696135B7-A8C1-435B-B921-D6392321F608}"/>
              </a:ext>
            </a:extLst>
          </p:cNvPr>
          <p:cNvPicPr>
            <a:picLocks noChangeAspect="1"/>
          </p:cNvPicPr>
          <p:nvPr/>
        </p:nvPicPr>
        <p:blipFill>
          <a:blip r:embed="rId2"/>
          <a:stretch>
            <a:fillRect/>
          </a:stretch>
        </p:blipFill>
        <p:spPr>
          <a:xfrm>
            <a:off x="8158676" y="1186841"/>
            <a:ext cx="3593763" cy="5235821"/>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322CCA42-87C0-41CD-BDCE-AC4EA55EB621}"/>
              </a:ext>
            </a:extLst>
          </p:cNvPr>
          <p:cNvSpPr txBox="1"/>
          <p:nvPr/>
        </p:nvSpPr>
        <p:spPr>
          <a:xfrm>
            <a:off x="152497" y="435338"/>
            <a:ext cx="8211312" cy="196977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Training of Core Trainers CPG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Management of Dementia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(Third Edition)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14" name="TextBox 13">
            <a:extLst>
              <a:ext uri="{FF2B5EF4-FFF2-40B4-BE49-F238E27FC236}">
                <a16:creationId xmlns:a16="http://schemas.microsoft.com/office/drawing/2014/main" id="{210B719F-FD77-48C4-A979-B285648BEB53}"/>
              </a:ext>
            </a:extLst>
          </p:cNvPr>
          <p:cNvSpPr txBox="1"/>
          <p:nvPr/>
        </p:nvSpPr>
        <p:spPr>
          <a:xfrm>
            <a:off x="308000" y="2918501"/>
            <a:ext cx="727199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3200" b="1"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Legal &amp; Ethical Issues</a:t>
            </a:r>
          </a:p>
        </p:txBody>
      </p:sp>
      <p:sp>
        <p:nvSpPr>
          <p:cNvPr id="15" name="Rectangle 6">
            <a:extLst>
              <a:ext uri="{FF2B5EF4-FFF2-40B4-BE49-F238E27FC236}">
                <a16:creationId xmlns:a16="http://schemas.microsoft.com/office/drawing/2014/main" id="{3E7F4AA0-8897-4A6B-B81C-B68BB1221989}"/>
              </a:ext>
            </a:extLst>
          </p:cNvPr>
          <p:cNvSpPr>
            <a:spLocks noChangeArrowheads="1"/>
          </p:cNvSpPr>
          <p:nvPr/>
        </p:nvSpPr>
        <p:spPr bwMode="auto">
          <a:xfrm>
            <a:off x="439561" y="4355250"/>
            <a:ext cx="686173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By: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Dr. Ian Lloyd Anthony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Consultant Forensic Psychiatrist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Hospital Bahagia Ulu Kinta, Perak</a:t>
            </a:r>
          </a:p>
        </p:txBody>
      </p:sp>
    </p:spTree>
    <p:extLst>
      <p:ext uri="{BB962C8B-B14F-4D97-AF65-F5344CB8AC3E}">
        <p14:creationId xmlns:p14="http://schemas.microsoft.com/office/powerpoint/2010/main" val="4146594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868FA-63A3-9774-A47A-DFAA1EA94697}"/>
              </a:ext>
            </a:extLst>
          </p:cNvPr>
          <p:cNvSpPr>
            <a:spLocks noGrp="1"/>
          </p:cNvSpPr>
          <p:nvPr>
            <p:ph type="title"/>
          </p:nvPr>
        </p:nvSpPr>
        <p:spPr>
          <a:xfrm>
            <a:off x="838200" y="365125"/>
            <a:ext cx="10515600" cy="761031"/>
          </a:xfrm>
        </p:spPr>
        <p:txBody>
          <a:bodyPr>
            <a:normAutofit/>
          </a:bodyPr>
          <a:lstStyle/>
          <a:p>
            <a:r>
              <a:rPr lang="en-MY" sz="4000" b="1" dirty="0">
                <a:solidFill>
                  <a:schemeClr val="accent1">
                    <a:lumMod val="75000"/>
                  </a:schemeClr>
                </a:solidFill>
              </a:rPr>
              <a:t>Fitness to Drive</a:t>
            </a:r>
          </a:p>
        </p:txBody>
      </p:sp>
      <p:sp>
        <p:nvSpPr>
          <p:cNvPr id="3" name="Content Placeholder 2">
            <a:extLst>
              <a:ext uri="{FF2B5EF4-FFF2-40B4-BE49-F238E27FC236}">
                <a16:creationId xmlns:a16="http://schemas.microsoft.com/office/drawing/2014/main" id="{44696DC0-2F98-6782-E2D5-CCB67E7332EA}"/>
              </a:ext>
            </a:extLst>
          </p:cNvPr>
          <p:cNvSpPr>
            <a:spLocks noGrp="1"/>
          </p:cNvSpPr>
          <p:nvPr>
            <p:ph idx="1"/>
          </p:nvPr>
        </p:nvSpPr>
        <p:spPr>
          <a:xfrm>
            <a:off x="483093" y="1651247"/>
            <a:ext cx="8998258" cy="3799642"/>
          </a:xfrm>
        </p:spPr>
        <p:txBody>
          <a:bodyPr>
            <a:normAutofit/>
          </a:bodyPr>
          <a:lstStyle/>
          <a:p>
            <a:pPr algn="just">
              <a:spcBef>
                <a:spcPts val="0"/>
              </a:spcBef>
            </a:pPr>
            <a:r>
              <a:rPr lang="en-US" sz="2800" dirty="0">
                <a:latin typeface="Calibri" panose="020F0502020204030204" pitchFamily="34" charset="0"/>
                <a:cs typeface="Calibri" panose="020F0502020204030204" pitchFamily="34" charset="0"/>
              </a:rPr>
              <a:t>A diagnosis of dementia is not in itself a reason to stop driving. </a:t>
            </a:r>
          </a:p>
          <a:p>
            <a:pPr algn="just">
              <a:spcBef>
                <a:spcPts val="0"/>
              </a:spcBef>
            </a:pPr>
            <a:r>
              <a:rPr lang="en-US" sz="2800" dirty="0">
                <a:latin typeface="Calibri" panose="020F0502020204030204" pitchFamily="34" charset="0"/>
                <a:cs typeface="Calibri" panose="020F0502020204030204" pitchFamily="34" charset="0"/>
              </a:rPr>
              <a:t>One in every three people with dementia still drives. </a:t>
            </a:r>
          </a:p>
          <a:p>
            <a:pPr algn="just">
              <a:spcBef>
                <a:spcPts val="0"/>
              </a:spcBef>
            </a:pPr>
            <a:r>
              <a:rPr lang="en-US" sz="2800" dirty="0">
                <a:latin typeface="Calibri" panose="020F0502020204030204" pitchFamily="34" charset="0"/>
                <a:cs typeface="Calibri" panose="020F0502020204030204" pitchFamily="34" charset="0"/>
              </a:rPr>
              <a:t>What matters, from both a legal and a practical point of view, is whether the person is still able to drive safely.</a:t>
            </a:r>
          </a:p>
          <a:p>
            <a:pPr algn="just">
              <a:spcBef>
                <a:spcPts val="0"/>
              </a:spcBef>
            </a:pPr>
            <a:r>
              <a:rPr lang="en-US" sz="2800" dirty="0">
                <a:latin typeface="Calibri" panose="020F0502020204030204" pitchFamily="34" charset="0"/>
                <a:cs typeface="Calibri" panose="020F0502020204030204" pitchFamily="34" charset="0"/>
              </a:rPr>
              <a:t>However, driving retirement is recommended at some point as the disease progresses.</a:t>
            </a:r>
          </a:p>
        </p:txBody>
      </p:sp>
      <p:grpSp>
        <p:nvGrpSpPr>
          <p:cNvPr id="4" name="Group 3">
            <a:extLst>
              <a:ext uri="{FF2B5EF4-FFF2-40B4-BE49-F238E27FC236}">
                <a16:creationId xmlns:a16="http://schemas.microsoft.com/office/drawing/2014/main" id="{E1995A46-A68D-D149-BDF1-329DBE0FE77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B16D69E-3750-F1A8-14BD-5BEE1D0FE57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FD5D42-CDAC-2AE0-93C8-EFB6E467E64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25848816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868FA-63A3-9774-A47A-DFAA1EA94697}"/>
              </a:ext>
            </a:extLst>
          </p:cNvPr>
          <p:cNvSpPr>
            <a:spLocks noGrp="1"/>
          </p:cNvSpPr>
          <p:nvPr>
            <p:ph type="title"/>
          </p:nvPr>
        </p:nvSpPr>
        <p:spPr>
          <a:xfrm>
            <a:off x="483093" y="256097"/>
            <a:ext cx="8998258" cy="761031"/>
          </a:xfrm>
        </p:spPr>
        <p:txBody>
          <a:bodyPr>
            <a:normAutofit fontScale="90000"/>
          </a:bodyPr>
          <a:lstStyle/>
          <a:p>
            <a:r>
              <a:rPr lang="en-US" sz="4000" b="1" dirty="0">
                <a:solidFill>
                  <a:schemeClr val="accent1">
                    <a:lumMod val="75000"/>
                  </a:schemeClr>
                </a:solidFill>
              </a:rPr>
              <a:t>In order to drive safely, a person must use a range of mental abilities including:</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44696DC0-2F98-6782-E2D5-CCB67E7332EA}"/>
              </a:ext>
            </a:extLst>
          </p:cNvPr>
          <p:cNvSpPr>
            <a:spLocks noGrp="1"/>
          </p:cNvSpPr>
          <p:nvPr>
            <p:ph idx="1"/>
          </p:nvPr>
        </p:nvSpPr>
        <p:spPr>
          <a:xfrm>
            <a:off x="483093" y="1651246"/>
            <a:ext cx="8998258" cy="4705165"/>
          </a:xfrm>
        </p:spPr>
        <p:txBody>
          <a:bodyPr>
            <a:normAutofit fontScale="85000" lnSpcReduction="10000"/>
          </a:bodyPr>
          <a:lstStyle/>
          <a:p>
            <a:pPr algn="just">
              <a:spcBef>
                <a:spcPts val="0"/>
              </a:spcBef>
            </a:pPr>
            <a:r>
              <a:rPr lang="en-US" sz="2800" b="1" dirty="0">
                <a:latin typeface="Calibri" panose="020F0502020204030204" pitchFamily="34" charset="0"/>
                <a:cs typeface="Calibri" panose="020F0502020204030204" pitchFamily="34" charset="0"/>
              </a:rPr>
              <a:t>Attention and concentration </a:t>
            </a:r>
            <a:r>
              <a:rPr lang="en-US" sz="2800" dirty="0">
                <a:latin typeface="Calibri" panose="020F0502020204030204" pitchFamily="34" charset="0"/>
                <a:cs typeface="Calibri" panose="020F0502020204030204" pitchFamily="34" charset="0"/>
              </a:rPr>
              <a:t>– to focus on, and switch between, multiple different driving tasks while ‘reading’ the road.</a:t>
            </a:r>
          </a:p>
          <a:p>
            <a:pPr algn="just">
              <a:spcBef>
                <a:spcPts val="0"/>
              </a:spcBef>
            </a:pPr>
            <a:r>
              <a:rPr lang="en-US" sz="2800" b="1" dirty="0">
                <a:latin typeface="Calibri" panose="020F0502020204030204" pitchFamily="34" charset="0"/>
                <a:cs typeface="Calibri" panose="020F0502020204030204" pitchFamily="34" charset="0"/>
              </a:rPr>
              <a:t>Visuospatial skills </a:t>
            </a:r>
            <a:r>
              <a:rPr lang="en-US" sz="2800" dirty="0">
                <a:latin typeface="Calibri" panose="020F0502020204030204" pitchFamily="34" charset="0"/>
                <a:cs typeface="Calibri" panose="020F0502020204030204" pitchFamily="34" charset="0"/>
              </a:rPr>
              <a:t>– to keep to an appropriate speed and distance, and the right road position.</a:t>
            </a:r>
          </a:p>
          <a:p>
            <a:pPr algn="just">
              <a:spcBef>
                <a:spcPts val="0"/>
              </a:spcBef>
            </a:pPr>
            <a:r>
              <a:rPr lang="en-US" sz="2800" b="1" dirty="0">
                <a:latin typeface="Calibri" panose="020F0502020204030204" pitchFamily="34" charset="0"/>
                <a:cs typeface="Calibri" panose="020F0502020204030204" pitchFamily="34" charset="0"/>
              </a:rPr>
              <a:t>Problem-solving skills </a:t>
            </a:r>
            <a:r>
              <a:rPr lang="en-US" sz="2800" dirty="0">
                <a:latin typeface="Calibri" panose="020F0502020204030204" pitchFamily="34" charset="0"/>
                <a:cs typeface="Calibri" panose="020F0502020204030204" pitchFamily="34" charset="0"/>
              </a:rPr>
              <a:t>– to respond to incidents, diversions or obstacles in the road.</a:t>
            </a:r>
          </a:p>
          <a:p>
            <a:pPr algn="just">
              <a:spcBef>
                <a:spcPts val="0"/>
              </a:spcBef>
            </a:pPr>
            <a:r>
              <a:rPr lang="en-US" sz="2800" b="1" dirty="0">
                <a:latin typeface="Calibri" panose="020F0502020204030204" pitchFamily="34" charset="0"/>
                <a:cs typeface="Calibri" panose="020F0502020204030204" pitchFamily="34" charset="0"/>
              </a:rPr>
              <a:t>Judgement and decision-making </a:t>
            </a:r>
            <a:r>
              <a:rPr lang="en-US" sz="2800" dirty="0">
                <a:latin typeface="Calibri" panose="020F0502020204030204" pitchFamily="34" charset="0"/>
                <a:cs typeface="Calibri" panose="020F0502020204030204" pitchFamily="34" charset="0"/>
              </a:rPr>
              <a:t>–to interpret and anticipate what other road users are doing n</a:t>
            </a:r>
          </a:p>
          <a:p>
            <a:pPr algn="just">
              <a:spcBef>
                <a:spcPts val="0"/>
              </a:spcBef>
            </a:pPr>
            <a:r>
              <a:rPr lang="en-US" sz="2800" b="1" dirty="0">
                <a:latin typeface="Calibri" panose="020F0502020204030204" pitchFamily="34" charset="0"/>
                <a:cs typeface="Calibri" panose="020F0502020204030204" pitchFamily="34" charset="0"/>
              </a:rPr>
              <a:t>Reaction and processing skills </a:t>
            </a:r>
            <a:r>
              <a:rPr lang="en-US" sz="2800" dirty="0">
                <a:latin typeface="Calibri" panose="020F0502020204030204" pitchFamily="34" charset="0"/>
                <a:cs typeface="Calibri" panose="020F0502020204030204" pitchFamily="34" charset="0"/>
              </a:rPr>
              <a:t>–to act quickly to avoid an accident. </a:t>
            </a:r>
          </a:p>
          <a:p>
            <a:pPr algn="just">
              <a:spcBef>
                <a:spcPts val="0"/>
              </a:spcBef>
            </a:pPr>
            <a:r>
              <a:rPr lang="en-US" sz="2800" dirty="0">
                <a:latin typeface="Calibri" panose="020F0502020204030204" pitchFamily="34" charset="0"/>
                <a:cs typeface="Calibri" panose="020F0502020204030204" pitchFamily="34" charset="0"/>
              </a:rPr>
              <a:t>Other factors important in determining driving safety are vision, mobility, head-turning and day-time somnolence. </a:t>
            </a:r>
          </a:p>
          <a:p>
            <a:pPr algn="just">
              <a:spcBef>
                <a:spcPts val="0"/>
              </a:spcBef>
            </a:pPr>
            <a:r>
              <a:rPr lang="en-US" sz="2800" dirty="0">
                <a:latin typeface="Calibri" panose="020F0502020204030204" pitchFamily="34" charset="0"/>
                <a:cs typeface="Calibri" panose="020F0502020204030204" pitchFamily="34" charset="0"/>
              </a:rPr>
              <a:t>In mild dementia, some patients may retain the skills needed for driving. Patients with moderate-severe dementia are unlikely to be fit to drive.</a:t>
            </a:r>
          </a:p>
        </p:txBody>
      </p:sp>
      <p:grpSp>
        <p:nvGrpSpPr>
          <p:cNvPr id="4" name="Group 3">
            <a:extLst>
              <a:ext uri="{FF2B5EF4-FFF2-40B4-BE49-F238E27FC236}">
                <a16:creationId xmlns:a16="http://schemas.microsoft.com/office/drawing/2014/main" id="{E1995A46-A68D-D149-BDF1-329DBE0FE77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B16D69E-3750-F1A8-14BD-5BEE1D0FE57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FD5D42-CDAC-2AE0-93C8-EFB6E467E64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3277626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868FA-63A3-9774-A47A-DFAA1EA94697}"/>
              </a:ext>
            </a:extLst>
          </p:cNvPr>
          <p:cNvSpPr>
            <a:spLocks noGrp="1"/>
          </p:cNvSpPr>
          <p:nvPr>
            <p:ph type="title"/>
          </p:nvPr>
        </p:nvSpPr>
        <p:spPr>
          <a:xfrm>
            <a:off x="483093" y="256097"/>
            <a:ext cx="8998258" cy="761031"/>
          </a:xfrm>
        </p:spPr>
        <p:txBody>
          <a:bodyPr>
            <a:normAutofit/>
          </a:bodyPr>
          <a:lstStyle/>
          <a:p>
            <a:r>
              <a:rPr lang="en-US" sz="4000" b="1" dirty="0">
                <a:solidFill>
                  <a:schemeClr val="accent1">
                    <a:lumMod val="75000"/>
                  </a:schemeClr>
                </a:solidFill>
              </a:rPr>
              <a:t>Fitness to Drive: Assessment</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44696DC0-2F98-6782-E2D5-CCB67E7332EA}"/>
              </a:ext>
            </a:extLst>
          </p:cNvPr>
          <p:cNvSpPr>
            <a:spLocks noGrp="1"/>
          </p:cNvSpPr>
          <p:nvPr>
            <p:ph idx="1"/>
          </p:nvPr>
        </p:nvSpPr>
        <p:spPr>
          <a:xfrm>
            <a:off x="432366" y="1195381"/>
            <a:ext cx="8998258" cy="4705165"/>
          </a:xfrm>
        </p:spPr>
        <p:txBody>
          <a:bodyPr>
            <a:normAutofit fontScale="92500" lnSpcReduction="20000"/>
          </a:bodyPr>
          <a:lstStyle/>
          <a:p>
            <a:pPr algn="just">
              <a:spcBef>
                <a:spcPts val="0"/>
              </a:spcBef>
            </a:pPr>
            <a:r>
              <a:rPr lang="en-US" sz="2800" dirty="0">
                <a:latin typeface="Calibri" panose="020F0502020204030204" pitchFamily="34" charset="0"/>
                <a:cs typeface="Calibri" panose="020F0502020204030204" pitchFamily="34" charset="0"/>
              </a:rPr>
              <a:t>For patients who decide to stop driving or who are forced to stop, clinicians must discuss practical alternatives, the impact on psychosocial benefits and the loss of autonomy with patients and their caregivers.</a:t>
            </a:r>
            <a:r>
              <a:rPr lang="en-US" sz="2800" baseline="30000" dirty="0">
                <a:latin typeface="Calibri" panose="020F0502020204030204" pitchFamily="34" charset="0"/>
                <a:cs typeface="Calibri" panose="020F0502020204030204" pitchFamily="34" charset="0"/>
              </a:rPr>
              <a:t>132</a:t>
            </a:r>
          </a:p>
          <a:p>
            <a:pPr algn="just">
              <a:spcBef>
                <a:spcPts val="0"/>
              </a:spcBef>
            </a:pPr>
            <a:r>
              <a:rPr lang="en-US" sz="2800" dirty="0">
                <a:latin typeface="Calibri" panose="020F0502020204030204" pitchFamily="34" charset="0"/>
                <a:cs typeface="Calibri" panose="020F0502020204030204" pitchFamily="34" charset="0"/>
              </a:rPr>
              <a:t>Assessment of fitness to drive involves composite cognitive test batteries in combination with other types of assessments e.g. driving simulator test</a:t>
            </a:r>
            <a:r>
              <a:rPr lang="en-US" sz="2800" baseline="30000" dirty="0">
                <a:latin typeface="Calibri" panose="020F0502020204030204" pitchFamily="34" charset="0"/>
                <a:cs typeface="Calibri" panose="020F0502020204030204" pitchFamily="34" charset="0"/>
              </a:rPr>
              <a:t>132</a:t>
            </a:r>
            <a:r>
              <a:rPr lang="en-US" sz="2800" dirty="0">
                <a:latin typeface="Calibri" panose="020F0502020204030204" pitchFamily="34" charset="0"/>
                <a:cs typeface="Calibri" panose="020F0502020204030204" pitchFamily="34" charset="0"/>
              </a:rPr>
              <a:t> or on-road test.</a:t>
            </a:r>
            <a:r>
              <a:rPr lang="en-US" sz="2800" baseline="30000" dirty="0">
                <a:latin typeface="Calibri" panose="020F0502020204030204" pitchFamily="34" charset="0"/>
                <a:cs typeface="Calibri" panose="020F0502020204030204" pitchFamily="34" charset="0"/>
              </a:rPr>
              <a:t>133</a:t>
            </a:r>
          </a:p>
          <a:p>
            <a:pPr algn="just">
              <a:spcBef>
                <a:spcPts val="0"/>
              </a:spcBef>
            </a:pPr>
            <a:r>
              <a:rPr lang="en-US" sz="2800" dirty="0">
                <a:latin typeface="Calibri" panose="020F0502020204030204" pitchFamily="34" charset="0"/>
                <a:cs typeface="Calibri" panose="020F0502020204030204" pitchFamily="34" charset="0"/>
              </a:rPr>
              <a:t>Locally, an assessment of fitness to drive can be done by referring the patient to an occupational therapist with the prescribed form (</a:t>
            </a:r>
            <a:r>
              <a:rPr lang="en-US" sz="2800" dirty="0" err="1">
                <a:latin typeface="Calibri" panose="020F0502020204030204" pitchFamily="34" charset="0"/>
                <a:cs typeface="Calibri" panose="020F0502020204030204" pitchFamily="34" charset="0"/>
              </a:rPr>
              <a:t>Borang</a:t>
            </a:r>
            <a:r>
              <a:rPr lang="en-US" sz="2800" dirty="0">
                <a:latin typeface="Calibri" panose="020F0502020204030204" pitchFamily="34" charset="0"/>
                <a:cs typeface="Calibri" panose="020F0502020204030204" pitchFamily="34" charset="0"/>
              </a:rPr>
              <a:t> </a:t>
            </a:r>
            <a:r>
              <a:rPr lang="en-US" sz="2800" dirty="0" err="1">
                <a:latin typeface="Calibri" panose="020F0502020204030204" pitchFamily="34" charset="0"/>
                <a:cs typeface="Calibri" panose="020F0502020204030204" pitchFamily="34" charset="0"/>
              </a:rPr>
              <a:t>Pemeriksaan</a:t>
            </a:r>
            <a:r>
              <a:rPr lang="en-US" sz="2800" dirty="0">
                <a:latin typeface="Calibri" panose="020F0502020204030204" pitchFamily="34" charset="0"/>
                <a:cs typeface="Calibri" panose="020F0502020204030204" pitchFamily="34" charset="0"/>
              </a:rPr>
              <a:t> Kesihatan </a:t>
            </a:r>
            <a:r>
              <a:rPr lang="en-US" sz="2800" dirty="0" err="1">
                <a:latin typeface="Calibri" panose="020F0502020204030204" pitchFamily="34" charset="0"/>
                <a:cs typeface="Calibri" panose="020F0502020204030204" pitchFamily="34" charset="0"/>
              </a:rPr>
              <a:t>Permohonan</a:t>
            </a:r>
            <a:r>
              <a:rPr lang="en-US" sz="2800" dirty="0">
                <a:latin typeface="Calibri" panose="020F0502020204030204" pitchFamily="34" charset="0"/>
                <a:cs typeface="Calibri" panose="020F0502020204030204" pitchFamily="34" charset="0"/>
              </a:rPr>
              <a:t> </a:t>
            </a:r>
            <a:r>
              <a:rPr lang="en-US" sz="2800" dirty="0" err="1">
                <a:latin typeface="Calibri" panose="020F0502020204030204" pitchFamily="34" charset="0"/>
                <a:cs typeface="Calibri" panose="020F0502020204030204" pitchFamily="34" charset="0"/>
              </a:rPr>
              <a:t>Lesen</a:t>
            </a:r>
            <a:r>
              <a:rPr lang="en-US" sz="2800" dirty="0">
                <a:latin typeface="Calibri" panose="020F0502020204030204" pitchFamily="34" charset="0"/>
                <a:cs typeface="Calibri" panose="020F0502020204030204" pitchFamily="34" charset="0"/>
              </a:rPr>
              <a:t> </a:t>
            </a:r>
            <a:r>
              <a:rPr lang="en-US" sz="2800" dirty="0" err="1">
                <a:latin typeface="Calibri" panose="020F0502020204030204" pitchFamily="34" charset="0"/>
                <a:cs typeface="Calibri" panose="020F0502020204030204" pitchFamily="34" charset="0"/>
              </a:rPr>
              <a:t>Memandu</a:t>
            </a:r>
            <a:r>
              <a:rPr lang="en-US" sz="2800" dirty="0">
                <a:latin typeface="Calibri" panose="020F0502020204030204" pitchFamily="34" charset="0"/>
                <a:cs typeface="Calibri" panose="020F0502020204030204" pitchFamily="34" charset="0"/>
              </a:rPr>
              <a:t> Orang Kurang </a:t>
            </a:r>
            <a:r>
              <a:rPr lang="en-US" sz="2800" dirty="0" err="1">
                <a:latin typeface="Calibri" panose="020F0502020204030204" pitchFamily="34" charset="0"/>
                <a:cs typeface="Calibri" panose="020F0502020204030204" pitchFamily="34" charset="0"/>
              </a:rPr>
              <a:t>Upaya</a:t>
            </a:r>
            <a:r>
              <a:rPr lang="en-US" sz="2800" dirty="0">
                <a:latin typeface="Calibri" panose="020F0502020204030204" pitchFamily="34" charset="0"/>
                <a:cs typeface="Calibri" panose="020F0502020204030204" pitchFamily="34" charset="0"/>
              </a:rPr>
              <a:t>) as provided in the Medical Examination Standards for Disabled Driver’s Licensing.</a:t>
            </a:r>
            <a:r>
              <a:rPr lang="en-US" sz="2800" baseline="30000" dirty="0">
                <a:latin typeface="Calibri" panose="020F0502020204030204" pitchFamily="34" charset="0"/>
                <a:cs typeface="Calibri" panose="020F0502020204030204" pitchFamily="34" charset="0"/>
              </a:rPr>
              <a:t>134</a:t>
            </a:r>
          </a:p>
        </p:txBody>
      </p:sp>
      <p:grpSp>
        <p:nvGrpSpPr>
          <p:cNvPr id="4" name="Group 3">
            <a:extLst>
              <a:ext uri="{FF2B5EF4-FFF2-40B4-BE49-F238E27FC236}">
                <a16:creationId xmlns:a16="http://schemas.microsoft.com/office/drawing/2014/main" id="{E1995A46-A68D-D149-BDF1-329DBE0FE77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B16D69E-3750-F1A8-14BD-5BEE1D0FE57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FD5D42-CDAC-2AE0-93C8-EFB6E467E64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E967CFF6-F01A-747E-1EB8-BFDAECC80981}"/>
              </a:ext>
            </a:extLst>
          </p:cNvPr>
          <p:cNvSpPr txBox="1"/>
          <p:nvPr/>
        </p:nvSpPr>
        <p:spPr>
          <a:xfrm>
            <a:off x="483093" y="5883818"/>
            <a:ext cx="8325835" cy="900246"/>
          </a:xfrm>
          <a:prstGeom prst="rect">
            <a:avLst/>
          </a:prstGeom>
          <a:noFill/>
        </p:spPr>
        <p:txBody>
          <a:bodyPr wrap="square">
            <a:spAutoFit/>
          </a:bodyPr>
          <a:lstStyle/>
          <a:p>
            <a:pPr marL="360363" indent="-360363">
              <a:buFont typeface="+mj-lt"/>
              <a:buAutoNum type="arabicPeriod" startAt="132"/>
            </a:pPr>
            <a:r>
              <a:rPr lang="en-US" sz="1050" dirty="0">
                <a:latin typeface="Calibri" panose="020F0502020204030204" pitchFamily="34" charset="0"/>
                <a:cs typeface="Calibri" panose="020F0502020204030204" pitchFamily="34" charset="0"/>
              </a:rPr>
              <a:t> Allan CL, Behrman S, Baruch N, et al. Driving and dementia: a clinical update for mental health professionals. Evidence Based Mental Health. 2016;19(4):110.</a:t>
            </a:r>
          </a:p>
          <a:p>
            <a:pPr marL="360363" indent="-360363">
              <a:buFont typeface="+mj-lt"/>
              <a:buAutoNum type="arabicPeriod" startAt="132"/>
            </a:pPr>
            <a:r>
              <a:rPr lang="en-US" sz="1050" dirty="0">
                <a:latin typeface="Calibri" panose="020F0502020204030204" pitchFamily="34" charset="0"/>
                <a:cs typeface="Calibri" panose="020F0502020204030204" pitchFamily="34" charset="0"/>
              </a:rPr>
              <a:t>Martin AJ, </a:t>
            </a:r>
            <a:r>
              <a:rPr lang="en-US" sz="1050" dirty="0" err="1">
                <a:latin typeface="Calibri" panose="020F0502020204030204" pitchFamily="34" charset="0"/>
                <a:cs typeface="Calibri" panose="020F0502020204030204" pitchFamily="34" charset="0"/>
              </a:rPr>
              <a:t>Marottoli</a:t>
            </a:r>
            <a:r>
              <a:rPr lang="en-US" sz="1050" dirty="0">
                <a:latin typeface="Calibri" panose="020F0502020204030204" pitchFamily="34" charset="0"/>
                <a:cs typeface="Calibri" panose="020F0502020204030204" pitchFamily="34" charset="0"/>
              </a:rPr>
              <a:t> R, O’Neill D. Driving assessment for maintaining mobility and safety in drivers with dementia. The Cochrane database of systematic reviews. 2013;2013(8):Cd006222.</a:t>
            </a:r>
          </a:p>
          <a:p>
            <a:pPr marL="360363" indent="-360363">
              <a:buFont typeface="+mj-lt"/>
              <a:buAutoNum type="arabicPeriod" startAt="132"/>
            </a:pPr>
            <a:r>
              <a:rPr lang="en-US" sz="1050" dirty="0">
                <a:latin typeface="Calibri" panose="020F0502020204030204" pitchFamily="34" charset="0"/>
                <a:cs typeface="Calibri" panose="020F0502020204030204" pitchFamily="34" charset="0"/>
              </a:rPr>
              <a:t>Ministry of Health Malaysia. Medical Examination Standards For Disabled Driver’s Licensing. Putrajaya: Ministry of Health Malaysia; 2011.</a:t>
            </a:r>
            <a:endParaRPr lang="en-MY" sz="105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634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DA66264-FF29-79D7-A977-3FAE68F2E001}"/>
              </a:ext>
            </a:extLst>
          </p:cNvPr>
          <p:cNvPicPr>
            <a:picLocks noChangeAspect="1"/>
          </p:cNvPicPr>
          <p:nvPr/>
        </p:nvPicPr>
        <p:blipFill>
          <a:blip r:embed="rId2"/>
          <a:stretch>
            <a:fillRect/>
          </a:stretch>
        </p:blipFill>
        <p:spPr>
          <a:xfrm>
            <a:off x="3067576" y="220564"/>
            <a:ext cx="4717708" cy="6274830"/>
          </a:xfrm>
          <a:prstGeom prst="rect">
            <a:avLst/>
          </a:prstGeom>
          <a:ln>
            <a:noFill/>
          </a:ln>
          <a:effectLst>
            <a:outerShdw blurRad="292100" dist="139700" dir="2700000" algn="tl" rotWithShape="0">
              <a:srgbClr val="333333">
                <a:alpha val="65000"/>
              </a:srgbClr>
            </a:outerShdw>
          </a:effectLst>
        </p:spPr>
      </p:pic>
      <p:grpSp>
        <p:nvGrpSpPr>
          <p:cNvPr id="4" name="Group 3">
            <a:extLst>
              <a:ext uri="{FF2B5EF4-FFF2-40B4-BE49-F238E27FC236}">
                <a16:creationId xmlns:a16="http://schemas.microsoft.com/office/drawing/2014/main" id="{7107187D-9B77-F0A7-EAF3-39F2F7E37350}"/>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8F1718A7-A431-77C5-6767-C7A86FB3056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BC0AE84E-FD8E-97BE-F3CF-FF2FE8FD011D}"/>
                </a:ext>
              </a:extLst>
            </p:cNvPr>
            <p:cNvPicPr>
              <a:picLocks noChangeAspect="1"/>
            </p:cNvPicPr>
            <p:nvPr/>
          </p:nvPicPr>
          <p:blipFill rotWithShape="1">
            <a:blip r:embed="rId3"/>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4275669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868FA-63A3-9774-A47A-DFAA1EA94697}"/>
              </a:ext>
            </a:extLst>
          </p:cNvPr>
          <p:cNvSpPr>
            <a:spLocks noGrp="1"/>
          </p:cNvSpPr>
          <p:nvPr>
            <p:ph type="title"/>
          </p:nvPr>
        </p:nvSpPr>
        <p:spPr>
          <a:xfrm>
            <a:off x="483093" y="256097"/>
            <a:ext cx="8998258" cy="761031"/>
          </a:xfrm>
        </p:spPr>
        <p:txBody>
          <a:bodyPr>
            <a:normAutofit/>
          </a:bodyPr>
          <a:lstStyle/>
          <a:p>
            <a:r>
              <a:rPr lang="en-US" sz="4000" b="1" dirty="0">
                <a:solidFill>
                  <a:schemeClr val="accent1">
                    <a:lumMod val="75000"/>
                  </a:schemeClr>
                </a:solidFill>
              </a:rPr>
              <a:t>Assessment Process</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44696DC0-2F98-6782-E2D5-CCB67E7332EA}"/>
              </a:ext>
            </a:extLst>
          </p:cNvPr>
          <p:cNvSpPr>
            <a:spLocks noGrp="1"/>
          </p:cNvSpPr>
          <p:nvPr>
            <p:ph idx="1"/>
          </p:nvPr>
        </p:nvSpPr>
        <p:spPr>
          <a:xfrm>
            <a:off x="432366" y="1195381"/>
            <a:ext cx="8998258" cy="5045621"/>
          </a:xfrm>
        </p:spPr>
        <p:txBody>
          <a:bodyPr>
            <a:normAutofit fontScale="92500" lnSpcReduction="10000"/>
          </a:bodyPr>
          <a:lstStyle/>
          <a:p>
            <a:r>
              <a:rPr lang="en-US" sz="2800" dirty="0"/>
              <a:t>Physical and cognitive testing.</a:t>
            </a:r>
          </a:p>
          <a:p>
            <a:r>
              <a:rPr lang="en-US" sz="2800" dirty="0"/>
              <a:t>Composite cognitive testing +/- driving simulator test.</a:t>
            </a:r>
          </a:p>
          <a:p>
            <a:r>
              <a:rPr lang="en-US" sz="2800" dirty="0"/>
              <a:t>No on-road testing.</a:t>
            </a:r>
          </a:p>
          <a:p>
            <a:pPr marL="0" indent="0">
              <a:buNone/>
            </a:pPr>
            <a:endParaRPr lang="en-US" sz="2800" dirty="0"/>
          </a:p>
          <a:p>
            <a:pPr marL="514350" indent="-514350">
              <a:buFont typeface="+mj-lt"/>
              <a:buAutoNum type="arabicPeriod"/>
            </a:pPr>
            <a:r>
              <a:rPr lang="en-US" sz="2800" b="1" dirty="0"/>
              <a:t>Cognitive Assessment</a:t>
            </a:r>
          </a:p>
          <a:p>
            <a:r>
              <a:rPr lang="en-US" sz="2800" dirty="0"/>
              <a:t>Screening : MMSE or MoCA</a:t>
            </a:r>
          </a:p>
          <a:p>
            <a:r>
              <a:rPr lang="en-US" sz="2800" dirty="0"/>
              <a:t>Specific cognitive tests:</a:t>
            </a:r>
          </a:p>
          <a:p>
            <a:pPr marL="857250" lvl="1" indent="-457200">
              <a:buFont typeface="Wingdings" panose="05000000000000000000" pitchFamily="2" charset="2"/>
              <a:buChar char="Ø"/>
            </a:pPr>
            <a:r>
              <a:rPr lang="en-US" sz="2600" dirty="0" err="1"/>
              <a:t>Rivermead</a:t>
            </a:r>
            <a:r>
              <a:rPr lang="en-US" sz="2600" dirty="0"/>
              <a:t> Perceptual Assessment Battery</a:t>
            </a:r>
          </a:p>
          <a:p>
            <a:pPr marL="857250" lvl="1" indent="-457200">
              <a:buFont typeface="Wingdings" panose="05000000000000000000" pitchFamily="2" charset="2"/>
              <a:buChar char="Ø"/>
            </a:pPr>
            <a:r>
              <a:rPr lang="en-US" sz="2600" dirty="0" err="1"/>
              <a:t>Chessington</a:t>
            </a:r>
            <a:r>
              <a:rPr lang="en-US" sz="2600" dirty="0"/>
              <a:t> O.T. Neurological Assessment Battery</a:t>
            </a:r>
          </a:p>
          <a:p>
            <a:pPr marL="857250" lvl="1" indent="-457200">
              <a:buFont typeface="Wingdings" panose="05000000000000000000" pitchFamily="2" charset="2"/>
              <a:buChar char="Ø"/>
            </a:pPr>
            <a:r>
              <a:rPr lang="en-US" sz="2600" dirty="0"/>
              <a:t>Lowenstein Occupational Therapy Cognitive Assessment</a:t>
            </a:r>
          </a:p>
          <a:p>
            <a:endParaRPr lang="en-US" sz="2800" dirty="0"/>
          </a:p>
        </p:txBody>
      </p:sp>
      <p:grpSp>
        <p:nvGrpSpPr>
          <p:cNvPr id="4" name="Group 3">
            <a:extLst>
              <a:ext uri="{FF2B5EF4-FFF2-40B4-BE49-F238E27FC236}">
                <a16:creationId xmlns:a16="http://schemas.microsoft.com/office/drawing/2014/main" id="{E1995A46-A68D-D149-BDF1-329DBE0FE77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B16D69E-3750-F1A8-14BD-5BEE1D0FE57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FD5D42-CDAC-2AE0-93C8-EFB6E467E64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40969380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868FA-63A3-9774-A47A-DFAA1EA94697}"/>
              </a:ext>
            </a:extLst>
          </p:cNvPr>
          <p:cNvSpPr>
            <a:spLocks noGrp="1"/>
          </p:cNvSpPr>
          <p:nvPr>
            <p:ph type="title"/>
          </p:nvPr>
        </p:nvSpPr>
        <p:spPr>
          <a:xfrm>
            <a:off x="483093" y="256097"/>
            <a:ext cx="8998258" cy="761031"/>
          </a:xfrm>
        </p:spPr>
        <p:txBody>
          <a:bodyPr>
            <a:normAutofit/>
          </a:bodyPr>
          <a:lstStyle/>
          <a:p>
            <a:r>
              <a:rPr lang="en-US" sz="4000" b="1" dirty="0">
                <a:solidFill>
                  <a:schemeClr val="accent1">
                    <a:lumMod val="75000"/>
                  </a:schemeClr>
                </a:solidFill>
              </a:rPr>
              <a:t>Assessment Process-2</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44696DC0-2F98-6782-E2D5-CCB67E7332EA}"/>
              </a:ext>
            </a:extLst>
          </p:cNvPr>
          <p:cNvSpPr>
            <a:spLocks noGrp="1"/>
          </p:cNvSpPr>
          <p:nvPr>
            <p:ph idx="1"/>
          </p:nvPr>
        </p:nvSpPr>
        <p:spPr>
          <a:xfrm>
            <a:off x="432366" y="1195381"/>
            <a:ext cx="8998258" cy="5045621"/>
          </a:xfrm>
        </p:spPr>
        <p:txBody>
          <a:bodyPr>
            <a:normAutofit lnSpcReduction="10000"/>
          </a:bodyPr>
          <a:lstStyle/>
          <a:p>
            <a:pPr marL="514350" indent="-514350" algn="just">
              <a:buFont typeface="+mj-lt"/>
              <a:buAutoNum type="arabicPeriod" startAt="2"/>
            </a:pPr>
            <a:r>
              <a:rPr lang="en-US" sz="2800" dirty="0">
                <a:latin typeface="Calibri" panose="020F0502020204030204" pitchFamily="34" charset="0"/>
                <a:cs typeface="Calibri" panose="020F0502020204030204" pitchFamily="34" charset="0"/>
              </a:rPr>
              <a:t>Occupational Therapy Pre-Driver Assessment form</a:t>
            </a:r>
          </a:p>
          <a:p>
            <a:pPr marL="0" indent="0" algn="just">
              <a:buNone/>
            </a:pPr>
            <a:r>
              <a:rPr lang="en-US" sz="2800" dirty="0">
                <a:latin typeface="Calibri" panose="020F0502020204030204" pitchFamily="34" charset="0"/>
                <a:cs typeface="Calibri" panose="020F0502020204030204" pitchFamily="34" charset="0"/>
              </a:rPr>
              <a:t>Results of assessment and recommendations.</a:t>
            </a:r>
          </a:p>
          <a:p>
            <a:pPr marL="0" indent="0" algn="just">
              <a:buNone/>
            </a:pPr>
            <a:endParaRPr lang="en-US" sz="2800" dirty="0">
              <a:latin typeface="Calibri" panose="020F0502020204030204" pitchFamily="34" charset="0"/>
              <a:cs typeface="Calibri" panose="020F0502020204030204" pitchFamily="34" charset="0"/>
            </a:endParaRPr>
          </a:p>
          <a:p>
            <a:pPr marL="457200" indent="-457200" algn="just">
              <a:buFont typeface="+mj-lt"/>
              <a:buAutoNum type="arabicPeriod" startAt="3"/>
            </a:pPr>
            <a:r>
              <a:rPr lang="en-US" sz="2800" dirty="0">
                <a:latin typeface="Calibri" panose="020F0502020204030204" pitchFamily="34" charset="0"/>
                <a:cs typeface="Calibri" panose="020F0502020204030204" pitchFamily="34" charset="0"/>
              </a:rPr>
              <a:t>Driving simulator assessment if necessary.</a:t>
            </a:r>
          </a:p>
          <a:p>
            <a:pPr marL="457200" indent="-457200" algn="just">
              <a:buFont typeface="+mj-lt"/>
              <a:buAutoNum type="arabicPeriod" startAt="3"/>
            </a:pPr>
            <a:r>
              <a:rPr lang="en-US" sz="2800" dirty="0">
                <a:latin typeface="Calibri" panose="020F0502020204030204" pitchFamily="34" charset="0"/>
                <a:cs typeface="Calibri" panose="020F0502020204030204" pitchFamily="34" charset="0"/>
              </a:rPr>
              <a:t>Fit to drive/ Unfit to drive/ Need for further rehabilitation.</a:t>
            </a:r>
          </a:p>
          <a:p>
            <a:pPr marL="457200" indent="-457200" algn="just">
              <a:buFont typeface="+mj-lt"/>
              <a:buAutoNum type="arabicPeriod" startAt="3"/>
            </a:pPr>
            <a:r>
              <a:rPr lang="en-US" sz="2800" dirty="0">
                <a:latin typeface="Calibri" panose="020F0502020204030204" pitchFamily="34" charset="0"/>
                <a:cs typeface="Calibri" panose="020F0502020204030204" pitchFamily="34" charset="0"/>
              </a:rPr>
              <a:t>Referral for Cognitive Stimulation Therapy</a:t>
            </a:r>
          </a:p>
          <a:p>
            <a:pPr marL="457200" indent="-457200" algn="just">
              <a:buFont typeface="+mj-lt"/>
              <a:buAutoNum type="arabicPeriod" startAt="3"/>
            </a:pPr>
            <a:r>
              <a:rPr lang="en-US" sz="2800" dirty="0">
                <a:latin typeface="Calibri" panose="020F0502020204030204" pitchFamily="34" charset="0"/>
                <a:cs typeface="Calibri" panose="020F0502020204030204" pitchFamily="34" charset="0"/>
              </a:rPr>
              <a:t>Assessment process may take multiple sessions depending on the patients ability to complete the assessment tasks.</a:t>
            </a:r>
          </a:p>
          <a:p>
            <a:endParaRPr lang="en-US" sz="2800" dirty="0"/>
          </a:p>
        </p:txBody>
      </p:sp>
      <p:grpSp>
        <p:nvGrpSpPr>
          <p:cNvPr id="4" name="Group 3">
            <a:extLst>
              <a:ext uri="{FF2B5EF4-FFF2-40B4-BE49-F238E27FC236}">
                <a16:creationId xmlns:a16="http://schemas.microsoft.com/office/drawing/2014/main" id="{E1995A46-A68D-D149-BDF1-329DBE0FE77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B16D69E-3750-F1A8-14BD-5BEE1D0FE57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FD5D42-CDAC-2AE0-93C8-EFB6E467E64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784865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1995A46-A68D-D149-BDF1-329DBE0FE77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B16D69E-3750-F1A8-14BD-5BEE1D0FE57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FD5D42-CDAC-2AE0-93C8-EFB6E467E64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2" name="Title 1">
            <a:extLst>
              <a:ext uri="{FF2B5EF4-FFF2-40B4-BE49-F238E27FC236}">
                <a16:creationId xmlns:a16="http://schemas.microsoft.com/office/drawing/2014/main" id="{568868FA-63A3-9774-A47A-DFAA1EA94697}"/>
              </a:ext>
            </a:extLst>
          </p:cNvPr>
          <p:cNvSpPr>
            <a:spLocks noGrp="1"/>
          </p:cNvSpPr>
          <p:nvPr>
            <p:ph type="title"/>
          </p:nvPr>
        </p:nvSpPr>
        <p:spPr>
          <a:xfrm>
            <a:off x="483093" y="256097"/>
            <a:ext cx="8998258" cy="761031"/>
          </a:xfrm>
        </p:spPr>
        <p:txBody>
          <a:bodyPr>
            <a:normAutofit/>
          </a:bodyPr>
          <a:lstStyle/>
          <a:p>
            <a:r>
              <a:rPr lang="en-US" sz="4000" b="1" dirty="0">
                <a:solidFill>
                  <a:schemeClr val="accent1">
                    <a:lumMod val="75000"/>
                  </a:schemeClr>
                </a:solidFill>
              </a:rPr>
              <a:t>Legal Requirements: Reporting</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44696DC0-2F98-6782-E2D5-CCB67E7332EA}"/>
              </a:ext>
            </a:extLst>
          </p:cNvPr>
          <p:cNvSpPr>
            <a:spLocks noGrp="1"/>
          </p:cNvSpPr>
          <p:nvPr>
            <p:ph idx="1"/>
          </p:nvPr>
        </p:nvSpPr>
        <p:spPr>
          <a:xfrm>
            <a:off x="432366" y="1195381"/>
            <a:ext cx="8998258" cy="5406522"/>
          </a:xfrm>
        </p:spPr>
        <p:txBody>
          <a:bodyPr>
            <a:normAutofit/>
          </a:bodyPr>
          <a:lstStyle/>
          <a:p>
            <a:pPr algn="just">
              <a:spcBef>
                <a:spcPts val="0"/>
              </a:spcBef>
            </a:pPr>
            <a:r>
              <a:rPr lang="en-US" sz="2400" dirty="0">
                <a:latin typeface="Calibri" panose="020F0502020204030204" pitchFamily="34" charset="0"/>
                <a:cs typeface="Calibri" panose="020F0502020204030204" pitchFamily="34" charset="0"/>
              </a:rPr>
              <a:t>Section 30(3) &amp; 30(4) RTA 1987 </a:t>
            </a:r>
          </a:p>
          <a:p>
            <a:pPr algn="just">
              <a:spcBef>
                <a:spcPts val="0"/>
              </a:spcBef>
            </a:pPr>
            <a:r>
              <a:rPr lang="en-US" sz="2400" dirty="0">
                <a:latin typeface="Calibri" panose="020F0502020204030204" pitchFamily="34" charset="0"/>
                <a:cs typeface="Calibri" panose="020F0502020204030204" pitchFamily="34" charset="0"/>
              </a:rPr>
              <a:t>It is the responsibility of a PWD to report his/her disability to the authorities for licensing purposes.</a:t>
            </a:r>
            <a:r>
              <a:rPr lang="en-US" sz="2400" baseline="30000" dirty="0">
                <a:latin typeface="Calibri" panose="020F0502020204030204" pitchFamily="34" charset="0"/>
                <a:cs typeface="Calibri" panose="020F0502020204030204" pitchFamily="34" charset="0"/>
              </a:rPr>
              <a:t>135</a:t>
            </a:r>
          </a:p>
          <a:p>
            <a:pPr algn="just">
              <a:spcBef>
                <a:spcPts val="0"/>
              </a:spcBef>
            </a:pPr>
            <a:r>
              <a:rPr lang="en-US" sz="2400" dirty="0">
                <a:latin typeface="Calibri" panose="020F0502020204030204" pitchFamily="34" charset="0"/>
                <a:cs typeface="Calibri" panose="020F0502020204030204" pitchFamily="34" charset="0"/>
              </a:rPr>
              <a:t>However, medical practitioners may voluntarily report new cases of disability to the Road Transport Department.</a:t>
            </a:r>
            <a:r>
              <a:rPr lang="en-US" sz="2400" baseline="30000" dirty="0">
                <a:latin typeface="Calibri" panose="020F0502020204030204" pitchFamily="34" charset="0"/>
                <a:cs typeface="Calibri" panose="020F0502020204030204" pitchFamily="34" charset="0"/>
              </a:rPr>
              <a:t>134</a:t>
            </a:r>
          </a:p>
          <a:p>
            <a:pPr algn="just">
              <a:spcBef>
                <a:spcPts val="0"/>
              </a:spcBef>
            </a:pPr>
            <a:r>
              <a:rPr lang="en-US" sz="2400" dirty="0">
                <a:latin typeface="Calibri" panose="020F0502020204030204" pitchFamily="34" charset="0"/>
                <a:cs typeface="Calibri" panose="020F0502020204030204" pitchFamily="34" charset="0"/>
              </a:rPr>
              <a:t>It is good medical practice to seek the PWD’s consent for such reporting.</a:t>
            </a:r>
          </a:p>
          <a:p>
            <a:pPr algn="just">
              <a:spcBef>
                <a:spcPts val="0"/>
              </a:spcBef>
            </a:pPr>
            <a:r>
              <a:rPr lang="en-US" sz="2400" dirty="0">
                <a:latin typeface="Calibri" panose="020F0502020204030204" pitchFamily="34" charset="0"/>
                <a:cs typeface="Calibri" panose="020F0502020204030204" pitchFamily="34" charset="0"/>
              </a:rPr>
              <a:t>However, if the PWD does not consent to the disclosure, medical practitioners may still permissibly breach the confidentiality of the PWD utilizing reasons for disclosure in the patient’s medical interests and/or disclosure in the public interest if they judge that doing so will provide important benefits to the patient or prevent serious harm to third parties.</a:t>
            </a:r>
            <a:r>
              <a:rPr lang="en-US" sz="2400" baseline="30000" dirty="0">
                <a:latin typeface="Calibri" panose="020F0502020204030204" pitchFamily="34" charset="0"/>
                <a:cs typeface="Calibri" panose="020F0502020204030204" pitchFamily="34" charset="0"/>
              </a:rPr>
              <a:t>131</a:t>
            </a:r>
          </a:p>
        </p:txBody>
      </p:sp>
      <p:sp>
        <p:nvSpPr>
          <p:cNvPr id="7" name="TextBox 6">
            <a:extLst>
              <a:ext uri="{FF2B5EF4-FFF2-40B4-BE49-F238E27FC236}">
                <a16:creationId xmlns:a16="http://schemas.microsoft.com/office/drawing/2014/main" id="{D6216137-1F92-FE37-643B-E5417E2C0A9C}"/>
              </a:ext>
            </a:extLst>
          </p:cNvPr>
          <p:cNvSpPr txBox="1"/>
          <p:nvPr/>
        </p:nvSpPr>
        <p:spPr>
          <a:xfrm>
            <a:off x="493759" y="6341656"/>
            <a:ext cx="8325835" cy="430887"/>
          </a:xfrm>
          <a:prstGeom prst="rect">
            <a:avLst/>
          </a:prstGeom>
          <a:noFill/>
        </p:spPr>
        <p:txBody>
          <a:bodyPr wrap="square">
            <a:spAutoFit/>
          </a:bodyPr>
          <a:lstStyle/>
          <a:p>
            <a:pPr marL="360363" indent="-360363">
              <a:buFont typeface="+mj-lt"/>
              <a:buAutoNum type="arabicPeriod" startAt="135"/>
            </a:pPr>
            <a:r>
              <a:rPr lang="en-US" sz="1100" dirty="0">
                <a:latin typeface="Calibri" panose="020F0502020204030204" pitchFamily="34" charset="0"/>
                <a:cs typeface="Calibri" panose="020F0502020204030204" pitchFamily="34" charset="0"/>
              </a:rPr>
              <a:t>Laws of Malaysia Act 333 Road Transport Act 1987. (Available at: http://www.agc.gov.my/agcportal/uploads/files/Publications/LOM/EN/Act%20333%20-%20Road%20Transport%20Act%201987.pdf) </a:t>
            </a:r>
            <a:endParaRPr lang="en-MY"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374478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000" b="1" dirty="0">
                <a:solidFill>
                  <a:schemeClr val="accent1">
                    <a:lumMod val="75000"/>
                  </a:schemeClr>
                </a:solidFill>
                <a:cs typeface="Aharoni" panose="02010803020104030203" pitchFamily="2" charset="-79"/>
              </a:rPr>
              <a:t>Take Home Messages</a:t>
            </a: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408107" y="1612716"/>
            <a:ext cx="9135122" cy="4522510"/>
          </a:xfrm>
        </p:spPr>
        <p:txBody>
          <a:bodyPr>
            <a:noAutofit/>
          </a:bodyPr>
          <a:lstStyle/>
          <a:p>
            <a:pPr marL="0" indent="0" algn="just">
              <a:buNone/>
            </a:pPr>
            <a:r>
              <a:rPr lang="en-US" sz="2800" dirty="0">
                <a:latin typeface="Calibri" panose="020F0502020204030204" pitchFamily="34" charset="0"/>
                <a:cs typeface="Calibri" panose="020F0502020204030204" pitchFamily="34" charset="0"/>
              </a:rPr>
              <a:t> </a:t>
            </a:r>
          </a:p>
        </p:txBody>
      </p:sp>
      <p:pic>
        <p:nvPicPr>
          <p:cNvPr id="3" name="Picture 2">
            <a:extLst>
              <a:ext uri="{FF2B5EF4-FFF2-40B4-BE49-F238E27FC236}">
                <a16:creationId xmlns:a16="http://schemas.microsoft.com/office/drawing/2014/main" id="{801EB202-81B3-C643-A56C-3CACC9E63EF3}"/>
              </a:ext>
            </a:extLst>
          </p:cNvPr>
          <p:cNvPicPr>
            <a:picLocks noChangeAspect="1"/>
          </p:cNvPicPr>
          <p:nvPr/>
        </p:nvPicPr>
        <p:blipFill>
          <a:blip r:embed="rId3"/>
          <a:stretch>
            <a:fillRect/>
          </a:stretch>
        </p:blipFill>
        <p:spPr>
          <a:xfrm>
            <a:off x="1321456" y="1669143"/>
            <a:ext cx="9400752" cy="357614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89084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C53CD-56F6-4611-B484-E0E568BBA3FB}"/>
              </a:ext>
            </a:extLst>
          </p:cNvPr>
          <p:cNvSpPr>
            <a:spLocks noGrp="1"/>
          </p:cNvSpPr>
          <p:nvPr>
            <p:ph type="title"/>
          </p:nvPr>
        </p:nvSpPr>
        <p:spPr>
          <a:xfrm>
            <a:off x="2834643" y="2292304"/>
            <a:ext cx="5350568" cy="1320800"/>
          </a:xfrm>
        </p:spPr>
        <p:txBody>
          <a:bodyPr>
            <a:normAutofit/>
          </a:bodyPr>
          <a:lstStyle/>
          <a:p>
            <a:pPr algn="ctr"/>
            <a:r>
              <a:rPr lang="en-MY" sz="6600" b="1" dirty="0">
                <a:solidFill>
                  <a:schemeClr val="accent1">
                    <a:lumMod val="75000"/>
                  </a:schemeClr>
                </a:solidFill>
                <a:latin typeface="Aharoni" panose="02010803020104030203" pitchFamily="2" charset="-79"/>
                <a:cs typeface="Aharoni" panose="02010803020104030203" pitchFamily="2" charset="-79"/>
              </a:rPr>
              <a:t>Thank You</a:t>
            </a:r>
          </a:p>
        </p:txBody>
      </p:sp>
      <p:grpSp>
        <p:nvGrpSpPr>
          <p:cNvPr id="8" name="Group 7">
            <a:extLst>
              <a:ext uri="{FF2B5EF4-FFF2-40B4-BE49-F238E27FC236}">
                <a16:creationId xmlns:a16="http://schemas.microsoft.com/office/drawing/2014/main" id="{40593AED-8542-422A-9ED1-36D36F60C36C}"/>
              </a:ext>
            </a:extLst>
          </p:cNvPr>
          <p:cNvGrpSpPr/>
          <p:nvPr/>
        </p:nvGrpSpPr>
        <p:grpSpPr>
          <a:xfrm>
            <a:off x="3623803" y="3340224"/>
            <a:ext cx="3772248" cy="1092879"/>
            <a:chOff x="3906936" y="3429000"/>
            <a:chExt cx="3772248" cy="1092879"/>
          </a:xfrm>
        </p:grpSpPr>
        <p:sp>
          <p:nvSpPr>
            <p:cNvPr id="4" name="TextBox 3">
              <a:extLst>
                <a:ext uri="{FF2B5EF4-FFF2-40B4-BE49-F238E27FC236}">
                  <a16:creationId xmlns:a16="http://schemas.microsoft.com/office/drawing/2014/main" id="{C0139F4C-8E8E-432E-B562-12F9C51890BD}"/>
                </a:ext>
              </a:extLst>
            </p:cNvPr>
            <p:cNvSpPr txBox="1"/>
            <p:nvPr/>
          </p:nvSpPr>
          <p:spPr>
            <a:xfrm>
              <a:off x="3906936" y="3613104"/>
              <a:ext cx="3772248" cy="738664"/>
            </a:xfrm>
            <a:prstGeom prst="rect">
              <a:avLst/>
            </a:prstGeom>
            <a:solidFill>
              <a:srgbClr val="EFCEFE"/>
            </a:solidFill>
          </p:spPr>
          <p:txBody>
            <a:bodyPr wrap="square" rtlCol="0">
              <a:spAutoFit/>
            </a:bodyPr>
            <a:lstStyle/>
            <a:p>
              <a:pPr marL="896938" algn="ctr"/>
              <a:r>
                <a:rPr lang="en-MY" sz="1400" dirty="0">
                  <a:latin typeface="Berlin Sans FB Demi" panose="020E0802020502020306" pitchFamily="34" charset="0"/>
                </a:rPr>
                <a:t>Training of Core Trainers on </a:t>
              </a:r>
            </a:p>
            <a:p>
              <a:pPr marL="896938" algn="ctr"/>
              <a:r>
                <a:rPr lang="en-MY" sz="1400" dirty="0">
                  <a:latin typeface="Berlin Sans FB Demi" panose="020E0802020502020306" pitchFamily="34" charset="0"/>
                </a:rPr>
                <a:t>CPG Management of Dementia (Third Edition)</a:t>
              </a:r>
            </a:p>
          </p:txBody>
        </p:sp>
        <p:pic>
          <p:nvPicPr>
            <p:cNvPr id="7" name="Picture 6">
              <a:extLst>
                <a:ext uri="{FF2B5EF4-FFF2-40B4-BE49-F238E27FC236}">
                  <a16:creationId xmlns:a16="http://schemas.microsoft.com/office/drawing/2014/main" id="{CEC0418B-32DF-4EB8-B575-F76303EEA2D8}"/>
                </a:ext>
              </a:extLst>
            </p:cNvPr>
            <p:cNvPicPr>
              <a:picLocks noChangeAspect="1"/>
            </p:cNvPicPr>
            <p:nvPr/>
          </p:nvPicPr>
          <p:blipFill>
            <a:blip r:embed="rId2"/>
            <a:stretch>
              <a:fillRect/>
            </a:stretch>
          </p:blipFill>
          <p:spPr>
            <a:xfrm>
              <a:off x="4051517" y="3429000"/>
              <a:ext cx="710464" cy="1092879"/>
            </a:xfrm>
            <a:prstGeom prst="rect">
              <a:avLst/>
            </a:prstGeom>
            <a:ln>
              <a:solidFill>
                <a:schemeClr val="accent1">
                  <a:lumMod val="75000"/>
                </a:schemeClr>
              </a:solidFill>
            </a:ln>
          </p:spPr>
        </p:pic>
      </p:grpSp>
    </p:spTree>
    <p:extLst>
      <p:ext uri="{BB962C8B-B14F-4D97-AF65-F5344CB8AC3E}">
        <p14:creationId xmlns:p14="http://schemas.microsoft.com/office/powerpoint/2010/main" val="2629935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Learning Objectives</a:t>
            </a: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677334" y="1669143"/>
            <a:ext cx="8596668" cy="3880773"/>
          </a:xfrm>
        </p:spPr>
        <p:txBody>
          <a:bodyPr>
            <a:normAutofit/>
          </a:bodyPr>
          <a:lstStyle/>
          <a:p>
            <a:pPr marL="514350" indent="-514350">
              <a:buAutoNum type="arabicPeriod"/>
            </a:pPr>
            <a:r>
              <a:rPr lang="en-MY" sz="3200" dirty="0">
                <a:latin typeface="Calibri" panose="020F0502020204030204" pitchFamily="34" charset="0"/>
                <a:cs typeface="Calibri" panose="020F0502020204030204" pitchFamily="34" charset="0"/>
              </a:rPr>
              <a:t>To learn and be familiar about legal and ethical issues regarding PWD</a:t>
            </a:r>
          </a:p>
        </p:txBody>
      </p:sp>
    </p:spTree>
    <p:extLst>
      <p:ext uri="{BB962C8B-B14F-4D97-AF65-F5344CB8AC3E}">
        <p14:creationId xmlns:p14="http://schemas.microsoft.com/office/powerpoint/2010/main" val="2212074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09DE6-E91F-0EDD-A73E-D81E62665406}"/>
              </a:ext>
            </a:extLst>
          </p:cNvPr>
          <p:cNvSpPr>
            <a:spLocks noGrp="1"/>
          </p:cNvSpPr>
          <p:nvPr>
            <p:ph type="title"/>
          </p:nvPr>
        </p:nvSpPr>
        <p:spPr>
          <a:xfrm>
            <a:off x="651769" y="267471"/>
            <a:ext cx="7986204" cy="732155"/>
          </a:xfrm>
        </p:spPr>
        <p:txBody>
          <a:bodyPr>
            <a:noAutofit/>
          </a:bodyPr>
          <a:lstStyle/>
          <a:p>
            <a:r>
              <a:rPr lang="en-MY" sz="4000" b="1" dirty="0">
                <a:solidFill>
                  <a:schemeClr val="accent1">
                    <a:lumMod val="75000"/>
                  </a:schemeClr>
                </a:solidFill>
              </a:rPr>
              <a:t>Introduction: Decision-making Capacity</a:t>
            </a:r>
          </a:p>
        </p:txBody>
      </p:sp>
      <p:sp>
        <p:nvSpPr>
          <p:cNvPr id="3" name="Content Placeholder 2">
            <a:extLst>
              <a:ext uri="{FF2B5EF4-FFF2-40B4-BE49-F238E27FC236}">
                <a16:creationId xmlns:a16="http://schemas.microsoft.com/office/drawing/2014/main" id="{AA12A9EC-C342-D2AF-3FF1-86FD76F6A561}"/>
              </a:ext>
            </a:extLst>
          </p:cNvPr>
          <p:cNvSpPr>
            <a:spLocks noGrp="1"/>
          </p:cNvSpPr>
          <p:nvPr>
            <p:ph idx="1"/>
          </p:nvPr>
        </p:nvSpPr>
        <p:spPr>
          <a:xfrm>
            <a:off x="474216" y="1783644"/>
            <a:ext cx="9362242" cy="5079683"/>
          </a:xfrm>
        </p:spPr>
        <p:txBody>
          <a:bodyPr>
            <a:normAutofit/>
          </a:bodyPr>
          <a:lstStyle/>
          <a:p>
            <a:pPr algn="just">
              <a:lnSpc>
                <a:spcPct val="110000"/>
              </a:lnSpc>
              <a:spcBef>
                <a:spcPts val="0"/>
              </a:spcBef>
            </a:pPr>
            <a:r>
              <a:rPr lang="en-US" sz="2300" dirty="0">
                <a:latin typeface="Calibri" panose="020F0502020204030204" pitchFamily="34" charset="0"/>
                <a:cs typeface="Calibri" panose="020F0502020204030204" pitchFamily="34" charset="0"/>
              </a:rPr>
              <a:t>The key to a person’s right of autonomy is adequate decision-making capacity.</a:t>
            </a:r>
          </a:p>
          <a:p>
            <a:pPr algn="just">
              <a:lnSpc>
                <a:spcPct val="110000"/>
              </a:lnSpc>
              <a:spcBef>
                <a:spcPts val="0"/>
              </a:spcBef>
            </a:pPr>
            <a:r>
              <a:rPr lang="en-US" sz="2300" dirty="0">
                <a:latin typeface="Calibri" panose="020F0502020204030204" pitchFamily="34" charset="0"/>
                <a:cs typeface="Calibri" panose="020F0502020204030204" pitchFamily="34" charset="0"/>
              </a:rPr>
              <a:t>Malaysia does not have legislation governing mental capacity and therefore the Mental Capacity Act (MCA) 2005 of the UK shall be used as a reference. It is to be read together with the MCA Code of Practice 2007.</a:t>
            </a:r>
          </a:p>
          <a:p>
            <a:pPr algn="just">
              <a:lnSpc>
                <a:spcPct val="110000"/>
              </a:lnSpc>
              <a:spcBef>
                <a:spcPts val="0"/>
              </a:spcBef>
            </a:pPr>
            <a:r>
              <a:rPr lang="en-US" sz="2300" dirty="0">
                <a:latin typeface="Calibri" panose="020F0502020204030204" pitchFamily="34" charset="0"/>
                <a:cs typeface="Calibri" panose="020F0502020204030204" pitchFamily="34" charset="0"/>
              </a:rPr>
              <a:t>The principle of respect for autonomy applies to patients with capacity even if the decisions chosen do not coincide with the opinions of the medical team.</a:t>
            </a:r>
          </a:p>
          <a:p>
            <a:pPr algn="just">
              <a:lnSpc>
                <a:spcPct val="110000"/>
              </a:lnSpc>
              <a:spcBef>
                <a:spcPts val="0"/>
              </a:spcBef>
            </a:pPr>
            <a:r>
              <a:rPr lang="en-US" sz="2300" dirty="0">
                <a:latin typeface="Calibri" panose="020F0502020204030204" pitchFamily="34" charset="0"/>
                <a:cs typeface="Calibri" panose="020F0502020204030204" pitchFamily="34" charset="0"/>
              </a:rPr>
              <a:t>The MCA 2005 states that if the patient still has legal capacity, then it is entirely up to that individual to decide if they want their relatives and </a:t>
            </a:r>
            <a:r>
              <a:rPr lang="en-US" sz="2300" dirty="0" err="1">
                <a:latin typeface="Calibri" panose="020F0502020204030204" pitchFamily="34" charset="0"/>
                <a:cs typeface="Calibri" panose="020F0502020204030204" pitchFamily="34" charset="0"/>
              </a:rPr>
              <a:t>carers</a:t>
            </a:r>
            <a:r>
              <a:rPr lang="en-US" sz="2300" dirty="0">
                <a:latin typeface="Calibri" panose="020F0502020204030204" pitchFamily="34" charset="0"/>
                <a:cs typeface="Calibri" panose="020F0502020204030204" pitchFamily="34" charset="0"/>
              </a:rPr>
              <a:t> to be involved in determining their care and the extent to which this should be done.</a:t>
            </a:r>
            <a:endParaRPr lang="en-MY" sz="23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3B70FC96-07DA-294A-D4BA-E19040007275}"/>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7046D8D8-75E4-A467-FF6A-A308D36678CE}"/>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52D0A72F-588D-CF98-F615-B0C1A90EAF0A}"/>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8" name="TextBox 7">
            <a:extLst>
              <a:ext uri="{FF2B5EF4-FFF2-40B4-BE49-F238E27FC236}">
                <a16:creationId xmlns:a16="http://schemas.microsoft.com/office/drawing/2014/main" id="{A2687E01-5269-D857-908D-1B34423E2A83}"/>
              </a:ext>
            </a:extLst>
          </p:cNvPr>
          <p:cNvSpPr txBox="1"/>
          <p:nvPr/>
        </p:nvSpPr>
        <p:spPr>
          <a:xfrm>
            <a:off x="474215" y="6404800"/>
            <a:ext cx="8325835" cy="430887"/>
          </a:xfrm>
          <a:prstGeom prst="rect">
            <a:avLst/>
          </a:prstGeom>
          <a:noFill/>
        </p:spPr>
        <p:txBody>
          <a:bodyPr wrap="square">
            <a:spAutoFit/>
          </a:bodyPr>
          <a:lstStyle/>
          <a:p>
            <a:pPr marL="228600" indent="-228600">
              <a:buFont typeface="+mj-lt"/>
              <a:buAutoNum type="arabicPeriod" startAt="127"/>
            </a:pPr>
            <a:r>
              <a:rPr lang="en-MY" sz="1100" dirty="0">
                <a:latin typeface="Calibri" panose="020F0502020204030204" pitchFamily="34" charset="0"/>
                <a:cs typeface="Calibri" panose="020F0502020204030204" pitchFamily="34" charset="0"/>
              </a:rPr>
              <a:t>Mental Health Act 2001. Part X - Proceedings in Inquiries into Mental Disorder (Section 51 - Section 75). (Available at: https://www.moh.gov.my/index.php/pages/view/381)</a:t>
            </a:r>
          </a:p>
        </p:txBody>
      </p:sp>
    </p:spTree>
    <p:extLst>
      <p:ext uri="{BB962C8B-B14F-4D97-AF65-F5344CB8AC3E}">
        <p14:creationId xmlns:p14="http://schemas.microsoft.com/office/powerpoint/2010/main" val="2124004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09DE6-E91F-0EDD-A73E-D81E62665406}"/>
              </a:ext>
            </a:extLst>
          </p:cNvPr>
          <p:cNvSpPr>
            <a:spLocks noGrp="1"/>
          </p:cNvSpPr>
          <p:nvPr>
            <p:ph type="title"/>
          </p:nvPr>
        </p:nvSpPr>
        <p:spPr>
          <a:xfrm>
            <a:off x="651769" y="267471"/>
            <a:ext cx="7986204" cy="732155"/>
          </a:xfrm>
        </p:spPr>
        <p:txBody>
          <a:bodyPr>
            <a:noAutofit/>
          </a:bodyPr>
          <a:lstStyle/>
          <a:p>
            <a:r>
              <a:rPr lang="en-MY" sz="4000" b="1" dirty="0">
                <a:solidFill>
                  <a:schemeClr val="accent1">
                    <a:lumMod val="75000"/>
                  </a:schemeClr>
                </a:solidFill>
              </a:rPr>
              <a:t>Introduction: Decision-making Capacity</a:t>
            </a:r>
            <a:r>
              <a:rPr lang="en-MY" sz="2400" b="1" dirty="0">
                <a:solidFill>
                  <a:schemeClr val="accent1">
                    <a:lumMod val="75000"/>
                  </a:schemeClr>
                </a:solidFill>
              </a:rPr>
              <a:t>-2</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AA12A9EC-C342-D2AF-3FF1-86FD76F6A561}"/>
              </a:ext>
            </a:extLst>
          </p:cNvPr>
          <p:cNvSpPr>
            <a:spLocks noGrp="1"/>
          </p:cNvSpPr>
          <p:nvPr>
            <p:ph idx="1"/>
          </p:nvPr>
        </p:nvSpPr>
        <p:spPr>
          <a:xfrm>
            <a:off x="234519" y="1651119"/>
            <a:ext cx="9262607" cy="5079683"/>
          </a:xfrm>
        </p:spPr>
        <p:txBody>
          <a:bodyPr>
            <a:normAutofit fontScale="92500"/>
          </a:bodyPr>
          <a:lstStyle/>
          <a:p>
            <a:pPr algn="just">
              <a:lnSpc>
                <a:spcPct val="110000"/>
              </a:lnSpc>
              <a:spcBef>
                <a:spcPts val="0"/>
              </a:spcBef>
            </a:pPr>
            <a:r>
              <a:rPr lang="en-US" sz="2400" dirty="0">
                <a:latin typeface="Calibri" panose="020F0502020204030204" pitchFamily="34" charset="0"/>
                <a:cs typeface="Calibri" panose="020F0502020204030204" pitchFamily="34" charset="0"/>
              </a:rPr>
              <a:t>If a PWD lacks decision-making capacity, then a surrogate decision-maker will need to make decisions for the PWD based on his/her best interest. </a:t>
            </a:r>
          </a:p>
          <a:p>
            <a:pPr algn="just">
              <a:lnSpc>
                <a:spcPct val="110000"/>
              </a:lnSpc>
              <a:spcBef>
                <a:spcPts val="0"/>
              </a:spcBef>
            </a:pPr>
            <a:r>
              <a:rPr lang="en-US" sz="2400" dirty="0">
                <a:latin typeface="Calibri" panose="020F0502020204030204" pitchFamily="34" charset="0"/>
                <a:cs typeface="Calibri" panose="020F0502020204030204" pitchFamily="34" charset="0"/>
              </a:rPr>
              <a:t>The following points need to be taken into account:</a:t>
            </a:r>
          </a:p>
          <a:p>
            <a:pPr marL="914400" lvl="1" indent="-457200" algn="just">
              <a:lnSpc>
                <a:spcPct val="110000"/>
              </a:lnSpc>
              <a:spcBef>
                <a:spcPts val="0"/>
              </a:spcBef>
              <a:buFont typeface="+mj-lt"/>
              <a:buAutoNum type="arabicPeriod"/>
            </a:pPr>
            <a:r>
              <a:rPr lang="en-US" sz="2200" dirty="0">
                <a:latin typeface="Calibri" panose="020F0502020204030204" pitchFamily="34" charset="0"/>
                <a:cs typeface="Calibri" panose="020F0502020204030204" pitchFamily="34" charset="0"/>
              </a:rPr>
              <a:t>Decision-making capacity is determined with regard to specific tasks and decisions that need to be made. PWD can be judged to have capacity to make certain decisions, and not having capacity for other decisions at the same time.</a:t>
            </a:r>
          </a:p>
          <a:p>
            <a:pPr marL="914400" lvl="1" indent="-457200" algn="just">
              <a:lnSpc>
                <a:spcPct val="110000"/>
              </a:lnSpc>
              <a:spcBef>
                <a:spcPts val="0"/>
              </a:spcBef>
              <a:buFont typeface="+mj-lt"/>
              <a:buAutoNum type="arabicPeriod"/>
            </a:pPr>
            <a:r>
              <a:rPr lang="en-US" sz="2200" dirty="0">
                <a:latin typeface="Calibri" panose="020F0502020204030204" pitchFamily="34" charset="0"/>
                <a:cs typeface="Calibri" panose="020F0502020204030204" pitchFamily="34" charset="0"/>
              </a:rPr>
              <a:t>If there is any doubt regarding a PWD’s decision-making capacity, a formal assessment of decision-making capacity should be carried out. </a:t>
            </a:r>
          </a:p>
          <a:p>
            <a:pPr marL="914400" lvl="1" indent="-457200" algn="just">
              <a:lnSpc>
                <a:spcPct val="110000"/>
              </a:lnSpc>
              <a:spcBef>
                <a:spcPts val="0"/>
              </a:spcBef>
              <a:buFont typeface="+mj-lt"/>
              <a:buAutoNum type="arabicPeriod"/>
            </a:pPr>
            <a:r>
              <a:rPr lang="en-US" sz="2200" dirty="0">
                <a:latin typeface="Calibri" panose="020F0502020204030204" pitchFamily="34" charset="0"/>
                <a:cs typeface="Calibri" panose="020F0502020204030204" pitchFamily="34" charset="0"/>
              </a:rPr>
              <a:t>The assessment should be properly documented in the patient’s notes. </a:t>
            </a:r>
          </a:p>
          <a:p>
            <a:pPr marL="914400" lvl="1" indent="-457200" algn="just">
              <a:lnSpc>
                <a:spcPct val="110000"/>
              </a:lnSpc>
              <a:spcBef>
                <a:spcPts val="0"/>
              </a:spcBef>
              <a:buFont typeface="+mj-lt"/>
              <a:buAutoNum type="arabicPeriod"/>
            </a:pPr>
            <a:r>
              <a:rPr lang="en-US" sz="2200" dirty="0">
                <a:latin typeface="Calibri" panose="020F0502020204030204" pitchFamily="34" charset="0"/>
                <a:cs typeface="Calibri" panose="020F0502020204030204" pitchFamily="34" charset="0"/>
              </a:rPr>
              <a:t>In the event of incapacity, efforts should be taken to restore the patient’s decision-making capacity or encourage the PWD’s involvement in the decision-making process. </a:t>
            </a:r>
          </a:p>
          <a:p>
            <a:pPr marL="914400" lvl="1" indent="-457200" algn="just">
              <a:lnSpc>
                <a:spcPct val="110000"/>
              </a:lnSpc>
              <a:spcBef>
                <a:spcPts val="0"/>
              </a:spcBef>
              <a:buFont typeface="+mj-lt"/>
              <a:buAutoNum type="arabicPeriod"/>
            </a:pPr>
            <a:r>
              <a:rPr lang="en-US" sz="2200" dirty="0">
                <a:latin typeface="Calibri" panose="020F0502020204030204" pitchFamily="34" charset="0"/>
                <a:cs typeface="Calibri" panose="020F0502020204030204" pitchFamily="34" charset="0"/>
              </a:rPr>
              <a:t>The principles of Section 77 of the Mental Health Act 2001 is applicable when obtaining consent.</a:t>
            </a:r>
          </a:p>
        </p:txBody>
      </p:sp>
      <p:grpSp>
        <p:nvGrpSpPr>
          <p:cNvPr id="4" name="Group 3">
            <a:extLst>
              <a:ext uri="{FF2B5EF4-FFF2-40B4-BE49-F238E27FC236}">
                <a16:creationId xmlns:a16="http://schemas.microsoft.com/office/drawing/2014/main" id="{3B70FC96-07DA-294A-D4BA-E19040007275}"/>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7046D8D8-75E4-A467-FF6A-A308D36678CE}"/>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52D0A72F-588D-CF98-F615-B0C1A90EAF0A}"/>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3313363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868FA-63A3-9774-A47A-DFAA1EA94697}"/>
              </a:ext>
            </a:extLst>
          </p:cNvPr>
          <p:cNvSpPr>
            <a:spLocks noGrp="1"/>
          </p:cNvSpPr>
          <p:nvPr>
            <p:ph type="title"/>
          </p:nvPr>
        </p:nvSpPr>
        <p:spPr>
          <a:xfrm>
            <a:off x="838200" y="365125"/>
            <a:ext cx="10515600" cy="761031"/>
          </a:xfrm>
        </p:spPr>
        <p:txBody>
          <a:bodyPr>
            <a:normAutofit/>
          </a:bodyPr>
          <a:lstStyle/>
          <a:p>
            <a:r>
              <a:rPr lang="en-MY" sz="4000" b="1" dirty="0">
                <a:solidFill>
                  <a:schemeClr val="accent1">
                    <a:lumMod val="75000"/>
                  </a:schemeClr>
                </a:solidFill>
              </a:rPr>
              <a:t>Advanced Directives</a:t>
            </a:r>
          </a:p>
        </p:txBody>
      </p:sp>
      <p:sp>
        <p:nvSpPr>
          <p:cNvPr id="3" name="Content Placeholder 2">
            <a:extLst>
              <a:ext uri="{FF2B5EF4-FFF2-40B4-BE49-F238E27FC236}">
                <a16:creationId xmlns:a16="http://schemas.microsoft.com/office/drawing/2014/main" id="{44696DC0-2F98-6782-E2D5-CCB67E7332EA}"/>
              </a:ext>
            </a:extLst>
          </p:cNvPr>
          <p:cNvSpPr>
            <a:spLocks noGrp="1"/>
          </p:cNvSpPr>
          <p:nvPr>
            <p:ph idx="1"/>
          </p:nvPr>
        </p:nvSpPr>
        <p:spPr>
          <a:xfrm>
            <a:off x="483093" y="1277076"/>
            <a:ext cx="8838460" cy="5050807"/>
          </a:xfrm>
        </p:spPr>
        <p:txBody>
          <a:bodyPr>
            <a:normAutofit/>
          </a:bodyPr>
          <a:lstStyle/>
          <a:p>
            <a:pPr algn="just">
              <a:spcBef>
                <a:spcPts val="0"/>
              </a:spcBef>
            </a:pPr>
            <a:r>
              <a:rPr lang="en-US" sz="2400" dirty="0">
                <a:latin typeface="Calibri" panose="020F0502020204030204" pitchFamily="34" charset="0"/>
                <a:cs typeface="Calibri" panose="020F0502020204030204" pitchFamily="34" charset="0"/>
              </a:rPr>
              <a:t>End-of-life care decision-making is not easy in a multi-cultural and multi-religious society like Malaysia.</a:t>
            </a:r>
          </a:p>
          <a:p>
            <a:pPr algn="just">
              <a:spcBef>
                <a:spcPts val="0"/>
              </a:spcBef>
            </a:pPr>
            <a:r>
              <a:rPr lang="en-US" sz="2400" dirty="0">
                <a:latin typeface="Calibri" panose="020F0502020204030204" pitchFamily="34" charset="0"/>
                <a:cs typeface="Calibri" panose="020F0502020204030204" pitchFamily="34" charset="0"/>
              </a:rPr>
              <a:t>Both the healthcare provider and recipient may come from different ethnicities and religions, and adhere to different sets of values.</a:t>
            </a:r>
          </a:p>
          <a:p>
            <a:pPr algn="just">
              <a:spcBef>
                <a:spcPts val="0"/>
              </a:spcBef>
            </a:pPr>
            <a:r>
              <a:rPr lang="en-US" sz="2400" dirty="0">
                <a:latin typeface="Calibri" panose="020F0502020204030204" pitchFamily="34" charset="0"/>
                <a:cs typeface="Calibri" panose="020F0502020204030204" pitchFamily="34" charset="0"/>
              </a:rPr>
              <a:t>May not be confined to clinical assessments as to what would be in the best interests of the patient from a purely medical perspective, but involve due consideration of a patient’s religious beliefs, customs and values, which ultimately have significant influence on a patient’s response to illness, suffering and dying.</a:t>
            </a:r>
          </a:p>
          <a:p>
            <a:pPr algn="just">
              <a:spcBef>
                <a:spcPts val="0"/>
              </a:spcBef>
            </a:pPr>
            <a:r>
              <a:rPr lang="en-US" sz="2400" dirty="0">
                <a:latin typeface="Calibri" panose="020F0502020204030204" pitchFamily="34" charset="0"/>
                <a:cs typeface="Calibri" panose="020F0502020204030204" pitchFamily="34" charset="0"/>
              </a:rPr>
              <a:t>Hence, end-of-life planning by making Advance Decisions can be immensely valuable as it can help healthcare providers in Malaysia to understand better the preferences and wishes of their patients.</a:t>
            </a:r>
            <a:endParaRPr lang="en-MY" sz="24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E1995A46-A68D-D149-BDF1-329DBE0FE77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B16D69E-3750-F1A8-14BD-5BEE1D0FE57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FD5D42-CDAC-2AE0-93C8-EFB6E467E64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4263156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868FA-63A3-9774-A47A-DFAA1EA94697}"/>
              </a:ext>
            </a:extLst>
          </p:cNvPr>
          <p:cNvSpPr>
            <a:spLocks noGrp="1"/>
          </p:cNvSpPr>
          <p:nvPr>
            <p:ph type="title"/>
          </p:nvPr>
        </p:nvSpPr>
        <p:spPr>
          <a:xfrm>
            <a:off x="838200" y="365125"/>
            <a:ext cx="10515600" cy="761031"/>
          </a:xfrm>
        </p:spPr>
        <p:txBody>
          <a:bodyPr>
            <a:normAutofit/>
          </a:bodyPr>
          <a:lstStyle/>
          <a:p>
            <a:r>
              <a:rPr lang="en-MY" sz="4000" b="1" dirty="0">
                <a:solidFill>
                  <a:schemeClr val="accent1">
                    <a:lumMod val="75000"/>
                  </a:schemeClr>
                </a:solidFill>
              </a:rPr>
              <a:t>Advanced Directives</a:t>
            </a:r>
            <a:r>
              <a:rPr lang="en-MY" sz="2400" b="1" dirty="0">
                <a:solidFill>
                  <a:schemeClr val="accent1">
                    <a:lumMod val="75000"/>
                  </a:schemeClr>
                </a:solidFill>
              </a:rPr>
              <a:t>-2</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44696DC0-2F98-6782-E2D5-CCB67E7332EA}"/>
              </a:ext>
            </a:extLst>
          </p:cNvPr>
          <p:cNvSpPr>
            <a:spLocks noGrp="1"/>
          </p:cNvSpPr>
          <p:nvPr>
            <p:ph idx="1"/>
          </p:nvPr>
        </p:nvSpPr>
        <p:spPr>
          <a:xfrm>
            <a:off x="483093" y="1277076"/>
            <a:ext cx="8998258" cy="5215799"/>
          </a:xfrm>
        </p:spPr>
        <p:txBody>
          <a:bodyPr>
            <a:normAutofit/>
          </a:bodyPr>
          <a:lstStyle/>
          <a:p>
            <a:pPr algn="just">
              <a:spcBef>
                <a:spcPts val="0"/>
              </a:spcBef>
            </a:pPr>
            <a:r>
              <a:rPr lang="en-US" sz="2400" dirty="0">
                <a:latin typeface="Calibri" panose="020F0502020204030204" pitchFamily="34" charset="0"/>
                <a:cs typeface="Calibri" panose="020F0502020204030204" pitchFamily="34" charset="0"/>
              </a:rPr>
              <a:t>A PWD may decide to make advance decisions regarding treatment while they still possess the mental capacity to do so by way of an advance directive or an advance care plan (Section 10d). </a:t>
            </a:r>
          </a:p>
          <a:p>
            <a:pPr algn="just">
              <a:spcBef>
                <a:spcPts val="0"/>
              </a:spcBef>
            </a:pPr>
            <a:r>
              <a:rPr lang="en-US" sz="2400" dirty="0">
                <a:latin typeface="Calibri" panose="020F0502020204030204" pitchFamily="34" charset="0"/>
                <a:cs typeface="Calibri" panose="020F0502020204030204" pitchFamily="34" charset="0"/>
              </a:rPr>
              <a:t>Advance directives serve to guarantee the right of mentally competent individuals to continue exercising their autonomy in the event of future incapacity.</a:t>
            </a:r>
          </a:p>
          <a:p>
            <a:pPr algn="just">
              <a:spcBef>
                <a:spcPts val="0"/>
              </a:spcBef>
            </a:pPr>
            <a:r>
              <a:rPr lang="en-US" sz="2400" dirty="0">
                <a:latin typeface="Calibri" panose="020F0502020204030204" pitchFamily="34" charset="0"/>
                <a:cs typeface="Calibri" panose="020F0502020204030204" pitchFamily="34" charset="0"/>
              </a:rPr>
              <a:t>Although there is no law in Malaysia to govern advance directives in respect of healthcare matters, the common law right to refuse treatment is applicable.</a:t>
            </a:r>
            <a:r>
              <a:rPr lang="en-US" sz="2400" baseline="30000" dirty="0">
                <a:latin typeface="Calibri" panose="020F0502020204030204" pitchFamily="34" charset="0"/>
                <a:cs typeface="Calibri" panose="020F0502020204030204" pitchFamily="34" charset="0"/>
              </a:rPr>
              <a:t>129</a:t>
            </a:r>
          </a:p>
          <a:p>
            <a:pPr algn="just">
              <a:spcBef>
                <a:spcPts val="0"/>
              </a:spcBef>
            </a:pPr>
            <a:r>
              <a:rPr lang="en-US" sz="2400" dirty="0">
                <a:latin typeface="Calibri" panose="020F0502020204030204" pitchFamily="34" charset="0"/>
                <a:cs typeface="Calibri" panose="020F0502020204030204" pitchFamily="34" charset="0"/>
              </a:rPr>
              <a:t>Two crucial steps need to be implemented:</a:t>
            </a:r>
          </a:p>
          <a:p>
            <a:pPr marL="914400" lvl="1" indent="-457200" algn="just">
              <a:spcBef>
                <a:spcPts val="0"/>
              </a:spcBef>
              <a:buFont typeface="+mj-lt"/>
              <a:buAutoNum type="arabicPeriod"/>
            </a:pPr>
            <a:r>
              <a:rPr lang="en-US" sz="2200" dirty="0">
                <a:latin typeface="Calibri" panose="020F0502020204030204" pitchFamily="34" charset="0"/>
                <a:cs typeface="Calibri" panose="020F0502020204030204" pitchFamily="34" charset="0"/>
              </a:rPr>
              <a:t>Patients need to have a conversation, be it between themselves and their doctor or their family members, about their wishes.</a:t>
            </a:r>
          </a:p>
          <a:p>
            <a:pPr marL="914400" lvl="1" indent="-457200" algn="just">
              <a:spcBef>
                <a:spcPts val="0"/>
              </a:spcBef>
              <a:buFont typeface="+mj-lt"/>
              <a:buAutoNum type="arabicPeriod"/>
            </a:pPr>
            <a:r>
              <a:rPr lang="en-US" sz="2200" dirty="0">
                <a:latin typeface="Calibri" panose="020F0502020204030204" pitchFamily="34" charset="0"/>
                <a:cs typeface="Calibri" panose="020F0502020204030204" pitchFamily="34" charset="0"/>
              </a:rPr>
              <a:t>These wishes need to be recorded. </a:t>
            </a:r>
          </a:p>
        </p:txBody>
      </p:sp>
      <p:grpSp>
        <p:nvGrpSpPr>
          <p:cNvPr id="4" name="Group 3">
            <a:extLst>
              <a:ext uri="{FF2B5EF4-FFF2-40B4-BE49-F238E27FC236}">
                <a16:creationId xmlns:a16="http://schemas.microsoft.com/office/drawing/2014/main" id="{E1995A46-A68D-D149-BDF1-329DBE0FE77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B16D69E-3750-F1A8-14BD-5BEE1D0FE57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FD5D42-CDAC-2AE0-93C8-EFB6E467E64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A881E43F-5556-41FE-9E2E-58484BACC242}"/>
              </a:ext>
            </a:extLst>
          </p:cNvPr>
          <p:cNvSpPr txBox="1"/>
          <p:nvPr/>
        </p:nvSpPr>
        <p:spPr>
          <a:xfrm>
            <a:off x="483093" y="6469192"/>
            <a:ext cx="8325835" cy="261610"/>
          </a:xfrm>
          <a:prstGeom prst="rect">
            <a:avLst/>
          </a:prstGeom>
          <a:noFill/>
        </p:spPr>
        <p:txBody>
          <a:bodyPr wrap="square">
            <a:spAutoFit/>
          </a:bodyPr>
          <a:lstStyle/>
          <a:p>
            <a:pPr marL="360363" indent="-360363">
              <a:buFont typeface="+mj-lt"/>
              <a:buAutoNum type="arabicPeriod" startAt="129"/>
            </a:pPr>
            <a:r>
              <a:rPr lang="en-US" sz="1100" dirty="0">
                <a:latin typeface="Calibri" panose="020F0502020204030204" pitchFamily="34" charset="0"/>
                <a:cs typeface="Calibri" panose="020F0502020204030204" pitchFamily="34" charset="0"/>
              </a:rPr>
              <a:t>Chan HY. Regulating advance decision-making: potential and challenges for Malaysia. Asian Bioethics Review. 2019;11:111-22.</a:t>
            </a:r>
            <a:endParaRPr lang="en-MY"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66891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868FA-63A3-9774-A47A-DFAA1EA94697}"/>
              </a:ext>
            </a:extLst>
          </p:cNvPr>
          <p:cNvSpPr>
            <a:spLocks noGrp="1"/>
          </p:cNvSpPr>
          <p:nvPr>
            <p:ph type="title"/>
          </p:nvPr>
        </p:nvSpPr>
        <p:spPr>
          <a:xfrm>
            <a:off x="838200" y="365125"/>
            <a:ext cx="10515600" cy="761031"/>
          </a:xfrm>
        </p:spPr>
        <p:txBody>
          <a:bodyPr>
            <a:normAutofit/>
          </a:bodyPr>
          <a:lstStyle/>
          <a:p>
            <a:r>
              <a:rPr lang="en-MY" sz="4000" b="1" dirty="0">
                <a:solidFill>
                  <a:schemeClr val="accent1">
                    <a:lumMod val="75000"/>
                  </a:schemeClr>
                </a:solidFill>
              </a:rPr>
              <a:t>Advanced Directives</a:t>
            </a:r>
            <a:r>
              <a:rPr lang="en-MY" sz="2400" b="1" dirty="0">
                <a:solidFill>
                  <a:schemeClr val="accent1">
                    <a:lumMod val="75000"/>
                  </a:schemeClr>
                </a:solidFill>
              </a:rPr>
              <a:t>-3</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44696DC0-2F98-6782-E2D5-CCB67E7332EA}"/>
              </a:ext>
            </a:extLst>
          </p:cNvPr>
          <p:cNvSpPr>
            <a:spLocks noGrp="1"/>
          </p:cNvSpPr>
          <p:nvPr>
            <p:ph idx="1"/>
          </p:nvPr>
        </p:nvSpPr>
        <p:spPr>
          <a:xfrm>
            <a:off x="483093" y="1277076"/>
            <a:ext cx="8998258" cy="5215799"/>
          </a:xfrm>
        </p:spPr>
        <p:txBody>
          <a:bodyPr>
            <a:normAutofit/>
          </a:bodyPr>
          <a:lstStyle/>
          <a:p>
            <a:pPr algn="just">
              <a:spcBef>
                <a:spcPts val="0"/>
              </a:spcBef>
            </a:pPr>
            <a:r>
              <a:rPr lang="en-US" sz="2400" dirty="0">
                <a:latin typeface="Calibri" panose="020F0502020204030204" pitchFamily="34" charset="0"/>
                <a:cs typeface="Calibri" panose="020F0502020204030204" pitchFamily="34" charset="0"/>
              </a:rPr>
              <a:t>The MCA 2005 provides for the appointment of a healthcare proxy through a Lasting Power of Attorney, or for patients to make Advance Decisions to Refuse Treatment while they still have capacity. </a:t>
            </a:r>
          </a:p>
          <a:p>
            <a:pPr algn="just">
              <a:spcBef>
                <a:spcPts val="0"/>
              </a:spcBef>
            </a:pPr>
            <a:r>
              <a:rPr lang="en-US" sz="2400" dirty="0">
                <a:latin typeface="Calibri" panose="020F0502020204030204" pitchFamily="34" charset="0"/>
                <a:cs typeface="Calibri" panose="020F0502020204030204" pitchFamily="34" charset="0"/>
              </a:rPr>
              <a:t>If the patient has none of these, the healthcare team then has a duty to consult the patient’s next-of-kin, and other relatives and </a:t>
            </a:r>
            <a:r>
              <a:rPr lang="en-US" sz="2400" dirty="0" err="1">
                <a:latin typeface="Calibri" panose="020F0502020204030204" pitchFamily="34" charset="0"/>
                <a:cs typeface="Calibri" panose="020F0502020204030204" pitchFamily="34" charset="0"/>
              </a:rPr>
              <a:t>carers</a:t>
            </a:r>
            <a:r>
              <a:rPr lang="en-US" sz="2400" dirty="0">
                <a:latin typeface="Calibri" panose="020F0502020204030204" pitchFamily="34" charset="0"/>
                <a:cs typeface="Calibri" panose="020F0502020204030204" pitchFamily="34" charset="0"/>
              </a:rPr>
              <a:t>, as part of the process laid down by the said Act (s.4.6) which are as follows:</a:t>
            </a:r>
          </a:p>
          <a:p>
            <a:pPr marL="914400" lvl="1" indent="-457200" algn="just">
              <a:spcBef>
                <a:spcPts val="0"/>
              </a:spcBef>
              <a:buFont typeface="+mj-lt"/>
              <a:buAutoNum type="arabicPeriod"/>
            </a:pPr>
            <a:r>
              <a:rPr lang="en-US" sz="2200" dirty="0">
                <a:latin typeface="Calibri" panose="020F0502020204030204" pitchFamily="34" charset="0"/>
                <a:cs typeface="Calibri" panose="020F0502020204030204" pitchFamily="34" charset="0"/>
              </a:rPr>
              <a:t>determining the past and present wishes and feelings of the patient;</a:t>
            </a:r>
          </a:p>
          <a:p>
            <a:pPr marL="914400" lvl="1" indent="-457200" algn="just">
              <a:spcBef>
                <a:spcPts val="0"/>
              </a:spcBef>
              <a:buFont typeface="+mj-lt"/>
              <a:buAutoNum type="arabicPeriod"/>
            </a:pPr>
            <a:r>
              <a:rPr lang="en-US" sz="2200" dirty="0">
                <a:latin typeface="Calibri" panose="020F0502020204030204" pitchFamily="34" charset="0"/>
                <a:cs typeface="Calibri" panose="020F0502020204030204" pitchFamily="34" charset="0"/>
              </a:rPr>
              <a:t>determining the beliefs and values that would be likely to influence the patient’s decision if they had capacity and;</a:t>
            </a:r>
          </a:p>
          <a:p>
            <a:pPr marL="914400" lvl="1" indent="-457200" algn="just">
              <a:spcBef>
                <a:spcPts val="0"/>
              </a:spcBef>
              <a:buFont typeface="+mj-lt"/>
              <a:buAutoNum type="arabicPeriod"/>
            </a:pPr>
            <a:r>
              <a:rPr lang="en-US" sz="2200" dirty="0">
                <a:latin typeface="Calibri" panose="020F0502020204030204" pitchFamily="34" charset="0"/>
                <a:cs typeface="Calibri" panose="020F0502020204030204" pitchFamily="34" charset="0"/>
              </a:rPr>
              <a:t>determining any other factors that the patient would be likely to consider.</a:t>
            </a:r>
          </a:p>
        </p:txBody>
      </p:sp>
      <p:grpSp>
        <p:nvGrpSpPr>
          <p:cNvPr id="4" name="Group 3">
            <a:extLst>
              <a:ext uri="{FF2B5EF4-FFF2-40B4-BE49-F238E27FC236}">
                <a16:creationId xmlns:a16="http://schemas.microsoft.com/office/drawing/2014/main" id="{E1995A46-A68D-D149-BDF1-329DBE0FE77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B16D69E-3750-F1A8-14BD-5BEE1D0FE57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FD5D42-CDAC-2AE0-93C8-EFB6E467E64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240106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868FA-63A3-9774-A47A-DFAA1EA94697}"/>
              </a:ext>
            </a:extLst>
          </p:cNvPr>
          <p:cNvSpPr>
            <a:spLocks noGrp="1"/>
          </p:cNvSpPr>
          <p:nvPr>
            <p:ph type="title"/>
          </p:nvPr>
        </p:nvSpPr>
        <p:spPr>
          <a:xfrm>
            <a:off x="838200" y="365125"/>
            <a:ext cx="10515600" cy="761031"/>
          </a:xfrm>
        </p:spPr>
        <p:txBody>
          <a:bodyPr>
            <a:normAutofit/>
          </a:bodyPr>
          <a:lstStyle/>
          <a:p>
            <a:r>
              <a:rPr lang="en-MY" sz="4000" b="1" dirty="0">
                <a:solidFill>
                  <a:schemeClr val="accent1">
                    <a:lumMod val="75000"/>
                  </a:schemeClr>
                </a:solidFill>
              </a:rPr>
              <a:t>Advanced Directives</a:t>
            </a:r>
            <a:r>
              <a:rPr lang="en-MY" sz="2400" b="1" dirty="0">
                <a:solidFill>
                  <a:schemeClr val="accent1">
                    <a:lumMod val="75000"/>
                  </a:schemeClr>
                </a:solidFill>
              </a:rPr>
              <a:t>-4</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44696DC0-2F98-6782-E2D5-CCB67E7332EA}"/>
              </a:ext>
            </a:extLst>
          </p:cNvPr>
          <p:cNvSpPr>
            <a:spLocks noGrp="1"/>
          </p:cNvSpPr>
          <p:nvPr>
            <p:ph idx="1"/>
          </p:nvPr>
        </p:nvSpPr>
        <p:spPr>
          <a:xfrm>
            <a:off x="483093" y="1195770"/>
            <a:ext cx="8998258" cy="1236712"/>
          </a:xfrm>
        </p:spPr>
        <p:txBody>
          <a:bodyPr>
            <a:normAutofit/>
          </a:bodyPr>
          <a:lstStyle/>
          <a:p>
            <a:pPr algn="just">
              <a:spcBef>
                <a:spcPts val="0"/>
              </a:spcBef>
            </a:pPr>
            <a:r>
              <a:rPr lang="en-US" sz="2400" dirty="0">
                <a:latin typeface="Calibri" panose="020F0502020204030204" pitchFamily="34" charset="0"/>
                <a:cs typeface="Calibri" panose="020F0502020204030204" pitchFamily="34" charset="0"/>
              </a:rPr>
              <a:t>However, if an advanced directive is available:</a:t>
            </a:r>
            <a:r>
              <a:rPr lang="en-US" sz="2400" baseline="30000" dirty="0">
                <a:latin typeface="Calibri" panose="020F0502020204030204" pitchFamily="34" charset="0"/>
                <a:cs typeface="Calibri" panose="020F0502020204030204" pitchFamily="34" charset="0"/>
              </a:rPr>
              <a:t>131</a:t>
            </a:r>
          </a:p>
        </p:txBody>
      </p:sp>
      <p:grpSp>
        <p:nvGrpSpPr>
          <p:cNvPr id="4" name="Group 3">
            <a:extLst>
              <a:ext uri="{FF2B5EF4-FFF2-40B4-BE49-F238E27FC236}">
                <a16:creationId xmlns:a16="http://schemas.microsoft.com/office/drawing/2014/main" id="{E1995A46-A68D-D149-BDF1-329DBE0FE77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B16D69E-3750-F1A8-14BD-5BEE1D0FE57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FD5D42-CDAC-2AE0-93C8-EFB6E467E64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grpSp>
        <p:nvGrpSpPr>
          <p:cNvPr id="12" name="Group 11">
            <a:extLst>
              <a:ext uri="{FF2B5EF4-FFF2-40B4-BE49-F238E27FC236}">
                <a16:creationId xmlns:a16="http://schemas.microsoft.com/office/drawing/2014/main" id="{C83AA489-63F3-4BA0-50AA-BCC9469F511F}"/>
              </a:ext>
            </a:extLst>
          </p:cNvPr>
          <p:cNvGrpSpPr/>
          <p:nvPr/>
        </p:nvGrpSpPr>
        <p:grpSpPr>
          <a:xfrm>
            <a:off x="838200" y="1978344"/>
            <a:ext cx="8412332" cy="2752078"/>
            <a:chOff x="838200" y="2198225"/>
            <a:chExt cx="8412332" cy="2752078"/>
          </a:xfrm>
        </p:grpSpPr>
        <p:sp>
          <p:nvSpPr>
            <p:cNvPr id="11" name="Rectangle 10">
              <a:extLst>
                <a:ext uri="{FF2B5EF4-FFF2-40B4-BE49-F238E27FC236}">
                  <a16:creationId xmlns:a16="http://schemas.microsoft.com/office/drawing/2014/main" id="{1AA86CC2-C17C-4491-34E2-56527571AF53}"/>
                </a:ext>
              </a:extLst>
            </p:cNvPr>
            <p:cNvSpPr/>
            <p:nvPr/>
          </p:nvSpPr>
          <p:spPr>
            <a:xfrm>
              <a:off x="838200" y="2198225"/>
              <a:ext cx="8412332" cy="275207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TextBox 9">
              <a:extLst>
                <a:ext uri="{FF2B5EF4-FFF2-40B4-BE49-F238E27FC236}">
                  <a16:creationId xmlns:a16="http://schemas.microsoft.com/office/drawing/2014/main" id="{8F2F7F34-6852-895C-254D-40EC0E920457}"/>
                </a:ext>
              </a:extLst>
            </p:cNvPr>
            <p:cNvSpPr txBox="1"/>
            <p:nvPr/>
          </p:nvSpPr>
          <p:spPr>
            <a:xfrm>
              <a:off x="1144850" y="2476529"/>
              <a:ext cx="7674744" cy="2308324"/>
            </a:xfrm>
            <a:prstGeom prst="rect">
              <a:avLst/>
            </a:prstGeom>
            <a:noFill/>
          </p:spPr>
          <p:txBody>
            <a:bodyPr wrap="square">
              <a:spAutoFit/>
            </a:bodyPr>
            <a:lstStyle/>
            <a:p>
              <a:pPr marL="342900" indent="-342900" algn="just">
                <a:buFont typeface="+mj-lt"/>
                <a:buAutoNum type="arabicPeriod"/>
              </a:pPr>
              <a:r>
                <a:rPr lang="en-US" sz="2400" dirty="0">
                  <a:latin typeface="Calibri" panose="020F0502020204030204" pitchFamily="34" charset="0"/>
                  <a:cs typeface="Calibri" panose="020F0502020204030204" pitchFamily="34" charset="0"/>
                </a:rPr>
                <a:t>A doctor should comply with a patient’s unequivocal written directive to refuse a particular treatment.</a:t>
              </a:r>
            </a:p>
            <a:p>
              <a:pPr marL="342900" indent="-342900" algn="just">
                <a:buFont typeface="+mj-lt"/>
                <a:buAutoNum type="arabicPeriod"/>
              </a:pPr>
              <a:endParaRPr lang="en-US" sz="2400" dirty="0">
                <a:latin typeface="Calibri" panose="020F0502020204030204" pitchFamily="34" charset="0"/>
                <a:cs typeface="Calibri" panose="020F0502020204030204" pitchFamily="34" charset="0"/>
              </a:endParaRPr>
            </a:p>
            <a:p>
              <a:pPr marL="342900" indent="-342900" algn="just">
                <a:buFont typeface="+mj-lt"/>
                <a:buAutoNum type="arabicPeriod"/>
              </a:pPr>
              <a:r>
                <a:rPr lang="en-US" sz="2400" dirty="0">
                  <a:latin typeface="Calibri" panose="020F0502020204030204" pitchFamily="34" charset="0"/>
                  <a:cs typeface="Calibri" panose="020F0502020204030204" pitchFamily="34" charset="0"/>
                </a:rPr>
                <a:t>Doctors are advised to consult the next of kin or seek legal advice if there is doubt on the validity of an advance directive, and these discussions need to be documented.</a:t>
              </a:r>
              <a:endParaRPr lang="en-MY" sz="2400" dirty="0">
                <a:latin typeface="Calibri" panose="020F0502020204030204" pitchFamily="34" charset="0"/>
                <a:cs typeface="Calibri" panose="020F0502020204030204" pitchFamily="34" charset="0"/>
              </a:endParaRPr>
            </a:p>
          </p:txBody>
        </p:sp>
      </p:grpSp>
      <p:sp>
        <p:nvSpPr>
          <p:cNvPr id="13" name="TextBox 12">
            <a:extLst>
              <a:ext uri="{FF2B5EF4-FFF2-40B4-BE49-F238E27FC236}">
                <a16:creationId xmlns:a16="http://schemas.microsoft.com/office/drawing/2014/main" id="{25A4ACED-FB3B-5982-604C-A1C28E315468}"/>
              </a:ext>
            </a:extLst>
          </p:cNvPr>
          <p:cNvSpPr txBox="1"/>
          <p:nvPr/>
        </p:nvSpPr>
        <p:spPr>
          <a:xfrm>
            <a:off x="493759" y="6341656"/>
            <a:ext cx="8325835" cy="430887"/>
          </a:xfrm>
          <a:prstGeom prst="rect">
            <a:avLst/>
          </a:prstGeom>
          <a:noFill/>
        </p:spPr>
        <p:txBody>
          <a:bodyPr wrap="square">
            <a:spAutoFit/>
          </a:bodyPr>
          <a:lstStyle/>
          <a:p>
            <a:pPr marL="360363" indent="-360363">
              <a:buFont typeface="+mj-lt"/>
              <a:buAutoNum type="arabicPeriod" startAt="131"/>
            </a:pPr>
            <a:r>
              <a:rPr lang="en-US" sz="1100" dirty="0">
                <a:latin typeface="Calibri" panose="020F0502020204030204" pitchFamily="34" charset="0"/>
                <a:cs typeface="Calibri" panose="020F0502020204030204" pitchFamily="34" charset="0"/>
              </a:rPr>
              <a:t>Malaysian Medical Council. Malaysian Medical Council Guideline: Consent for Treatment of Patients by Registered Medical Practitioners. Kuala Lumpur: Malaysian Medical Council 2017.</a:t>
            </a:r>
            <a:endParaRPr lang="en-MY"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11186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868FA-63A3-9774-A47A-DFAA1EA94697}"/>
              </a:ext>
            </a:extLst>
          </p:cNvPr>
          <p:cNvSpPr>
            <a:spLocks noGrp="1"/>
          </p:cNvSpPr>
          <p:nvPr>
            <p:ph type="title"/>
          </p:nvPr>
        </p:nvSpPr>
        <p:spPr>
          <a:xfrm>
            <a:off x="838200" y="365125"/>
            <a:ext cx="10515600" cy="761031"/>
          </a:xfrm>
        </p:spPr>
        <p:txBody>
          <a:bodyPr>
            <a:normAutofit/>
          </a:bodyPr>
          <a:lstStyle/>
          <a:p>
            <a:r>
              <a:rPr lang="en-MY" sz="4000" b="1" dirty="0">
                <a:solidFill>
                  <a:schemeClr val="accent1">
                    <a:lumMod val="75000"/>
                  </a:schemeClr>
                </a:solidFill>
              </a:rPr>
              <a:t>Advanced Directives</a:t>
            </a:r>
            <a:r>
              <a:rPr lang="en-MY" sz="2400" b="1" dirty="0">
                <a:solidFill>
                  <a:schemeClr val="accent1">
                    <a:lumMod val="75000"/>
                  </a:schemeClr>
                </a:solidFill>
              </a:rPr>
              <a:t>-5</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44696DC0-2F98-6782-E2D5-CCB67E7332EA}"/>
              </a:ext>
            </a:extLst>
          </p:cNvPr>
          <p:cNvSpPr>
            <a:spLocks noGrp="1"/>
          </p:cNvSpPr>
          <p:nvPr>
            <p:ph idx="1"/>
          </p:nvPr>
        </p:nvSpPr>
        <p:spPr>
          <a:xfrm>
            <a:off x="483093" y="1277076"/>
            <a:ext cx="8998258" cy="1324171"/>
          </a:xfrm>
        </p:spPr>
        <p:txBody>
          <a:bodyPr>
            <a:normAutofit/>
          </a:bodyPr>
          <a:lstStyle/>
          <a:p>
            <a:pPr algn="just">
              <a:spcBef>
                <a:spcPts val="0"/>
              </a:spcBef>
            </a:pPr>
            <a:r>
              <a:rPr lang="en-US" sz="2400" dirty="0">
                <a:latin typeface="Calibri" panose="020F0502020204030204" pitchFamily="34" charset="0"/>
                <a:cs typeface="Calibri" panose="020F0502020204030204" pitchFamily="34" charset="0"/>
              </a:rPr>
              <a:t>In the absence of specific legal provisions for Advance Decisions, it can be viewed that the legal and ethical positions on these decisions will rely on the ethical codes that are currently available.</a:t>
            </a:r>
          </a:p>
        </p:txBody>
      </p:sp>
      <p:grpSp>
        <p:nvGrpSpPr>
          <p:cNvPr id="4" name="Group 3">
            <a:extLst>
              <a:ext uri="{FF2B5EF4-FFF2-40B4-BE49-F238E27FC236}">
                <a16:creationId xmlns:a16="http://schemas.microsoft.com/office/drawing/2014/main" id="{E1995A46-A68D-D149-BDF1-329DBE0FE77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B16D69E-3750-F1A8-14BD-5BEE1D0FE57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FD5D42-CDAC-2AE0-93C8-EFB6E467E64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grpSp>
        <p:nvGrpSpPr>
          <p:cNvPr id="7" name="Group 6">
            <a:extLst>
              <a:ext uri="{FF2B5EF4-FFF2-40B4-BE49-F238E27FC236}">
                <a16:creationId xmlns:a16="http://schemas.microsoft.com/office/drawing/2014/main" id="{A20616E1-4F0C-3A5D-F786-3891FC8A9002}"/>
              </a:ext>
            </a:extLst>
          </p:cNvPr>
          <p:cNvGrpSpPr/>
          <p:nvPr/>
        </p:nvGrpSpPr>
        <p:grpSpPr>
          <a:xfrm>
            <a:off x="838200" y="2591059"/>
            <a:ext cx="8412332" cy="2079263"/>
            <a:chOff x="909221" y="2112885"/>
            <a:chExt cx="8412332" cy="2079263"/>
          </a:xfrm>
        </p:grpSpPr>
        <p:sp>
          <p:nvSpPr>
            <p:cNvPr id="11" name="Rectangle 10">
              <a:extLst>
                <a:ext uri="{FF2B5EF4-FFF2-40B4-BE49-F238E27FC236}">
                  <a16:creationId xmlns:a16="http://schemas.microsoft.com/office/drawing/2014/main" id="{1AA86CC2-C17C-4491-34E2-56527571AF53}"/>
                </a:ext>
              </a:extLst>
            </p:cNvPr>
            <p:cNvSpPr/>
            <p:nvPr/>
          </p:nvSpPr>
          <p:spPr>
            <a:xfrm>
              <a:off x="909221" y="2112885"/>
              <a:ext cx="8412332" cy="20792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sp>
          <p:nvSpPr>
            <p:cNvPr id="10" name="TextBox 9">
              <a:extLst>
                <a:ext uri="{FF2B5EF4-FFF2-40B4-BE49-F238E27FC236}">
                  <a16:creationId xmlns:a16="http://schemas.microsoft.com/office/drawing/2014/main" id="{8F2F7F34-6852-895C-254D-40EC0E920457}"/>
                </a:ext>
              </a:extLst>
            </p:cNvPr>
            <p:cNvSpPr txBox="1"/>
            <p:nvPr/>
          </p:nvSpPr>
          <p:spPr>
            <a:xfrm>
              <a:off x="1069759" y="2227168"/>
              <a:ext cx="8054666" cy="1862048"/>
            </a:xfrm>
            <a:prstGeom prst="rect">
              <a:avLst/>
            </a:prstGeom>
            <a:noFill/>
          </p:spPr>
          <p:txBody>
            <a:bodyPr wrap="square">
              <a:spAutoFit/>
            </a:bodyPr>
            <a:lstStyle/>
            <a:p>
              <a:pPr algn="just"/>
              <a:r>
                <a:rPr lang="en-US" sz="2300" dirty="0">
                  <a:latin typeface="Calibri" panose="020F0502020204030204" pitchFamily="34" charset="0"/>
                  <a:cs typeface="Calibri" panose="020F0502020204030204" pitchFamily="34" charset="0"/>
                </a:rPr>
                <a:t>The Code of Medical Ethics (CME) 2001 of the Malaysian Medical Association (MMA 2001) in Section 2.5 alludes to the use of Advance Decisions. It states that “one should always take into consideration any advance directives and the wishes of the family in this regard.”</a:t>
              </a:r>
            </a:p>
          </p:txBody>
        </p:sp>
      </p:grpSp>
      <p:sp>
        <p:nvSpPr>
          <p:cNvPr id="12" name="Rectangle 11">
            <a:extLst>
              <a:ext uri="{FF2B5EF4-FFF2-40B4-BE49-F238E27FC236}">
                <a16:creationId xmlns:a16="http://schemas.microsoft.com/office/drawing/2014/main" id="{CEC0FC88-B3F2-EB64-01C6-B21F7E7832AB}"/>
              </a:ext>
            </a:extLst>
          </p:cNvPr>
          <p:cNvSpPr/>
          <p:nvPr/>
        </p:nvSpPr>
        <p:spPr>
          <a:xfrm>
            <a:off x="838200" y="4918838"/>
            <a:ext cx="8412332" cy="132417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300" dirty="0">
                <a:solidFill>
                  <a:schemeClr val="tx1"/>
                </a:solidFill>
                <a:latin typeface="Calibri" panose="020F0502020204030204" pitchFamily="34" charset="0"/>
                <a:cs typeface="Calibri" panose="020F0502020204030204" pitchFamily="34" charset="0"/>
              </a:rPr>
              <a:t>Although ethical codes would merely provide guidance and would not be legally binding, in the event of a medicolegal suit, cases will be adjudicated in accordance with common law principles. </a:t>
            </a:r>
            <a:endParaRPr lang="en-MY" sz="23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65657210"/>
      </p:ext>
    </p:extLst>
  </p:cSld>
  <p:clrMapOvr>
    <a:masterClrMapping/>
  </p:clrMapOvr>
</p:sld>
</file>

<file path=ppt/theme/theme1.xml><?xml version="1.0" encoding="utf-8"?>
<a:theme xmlns:a="http://schemas.openxmlformats.org/drawingml/2006/main" name="Face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335</TotalTime>
  <Words>1848</Words>
  <Application>Microsoft Office PowerPoint</Application>
  <PresentationFormat>Widescreen</PresentationFormat>
  <Paragraphs>120</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Aharoni</vt:lpstr>
      <vt:lpstr>Arial</vt:lpstr>
      <vt:lpstr>Berlin Sans FB Demi</vt:lpstr>
      <vt:lpstr>Calibri</vt:lpstr>
      <vt:lpstr>Trebuchet MS</vt:lpstr>
      <vt:lpstr>Wingdings</vt:lpstr>
      <vt:lpstr>Wingdings 3</vt:lpstr>
      <vt:lpstr>Facet</vt:lpstr>
      <vt:lpstr>PowerPoint Presentation</vt:lpstr>
      <vt:lpstr>Learning Objectives</vt:lpstr>
      <vt:lpstr>Introduction: Decision-making Capacity</vt:lpstr>
      <vt:lpstr>Introduction: Decision-making Capacity-2</vt:lpstr>
      <vt:lpstr>Advanced Directives</vt:lpstr>
      <vt:lpstr>Advanced Directives-2</vt:lpstr>
      <vt:lpstr>Advanced Directives-3</vt:lpstr>
      <vt:lpstr>Advanced Directives-4</vt:lpstr>
      <vt:lpstr>Advanced Directives-5</vt:lpstr>
      <vt:lpstr>Fitness to Drive</vt:lpstr>
      <vt:lpstr>In order to drive safely, a person must use a range of mental abilities including:</vt:lpstr>
      <vt:lpstr>Fitness to Drive: Assessment</vt:lpstr>
      <vt:lpstr>PowerPoint Presentation</vt:lpstr>
      <vt:lpstr>Assessment Process</vt:lpstr>
      <vt:lpstr>Assessment Process-2</vt:lpstr>
      <vt:lpstr>Legal Requirements: Reporting</vt:lpstr>
      <vt:lpstr>Take Home Messages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Ayuni</dc:creator>
  <cp:lastModifiedBy>Ayuni</cp:lastModifiedBy>
  <cp:revision>12</cp:revision>
  <dcterms:created xsi:type="dcterms:W3CDTF">2022-03-17T07:36:10Z</dcterms:created>
  <dcterms:modified xsi:type="dcterms:W3CDTF">2022-06-02T04:22:01Z</dcterms:modified>
</cp:coreProperties>
</file>